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84" r:id="rId5"/>
    <p:sldId id="283" r:id="rId6"/>
    <p:sldId id="299" r:id="rId7"/>
    <p:sldId id="296" r:id="rId8"/>
    <p:sldId id="291" r:id="rId9"/>
    <p:sldId id="271" r:id="rId10"/>
    <p:sldId id="293" r:id="rId11"/>
    <p:sldId id="295" r:id="rId12"/>
    <p:sldId id="297" r:id="rId13"/>
    <p:sldId id="298" r:id="rId14"/>
    <p:sldId id="300" r:id="rId15"/>
    <p:sldId id="301" r:id="rId16"/>
    <p:sldId id="285"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0AF"/>
    <a:srgbClr val="F77F00"/>
    <a:srgbClr val="F78F1C"/>
    <a:srgbClr val="F77600"/>
    <a:srgbClr val="F26841"/>
    <a:srgbClr val="D57D18"/>
    <a:srgbClr val="00828E"/>
    <a:srgbClr val="008182"/>
    <a:srgbClr val="7CCFE0"/>
    <a:srgbClr val="FA64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53" autoAdjust="0"/>
    <p:restoredTop sz="64277" autoAdjust="0"/>
  </p:normalViewPr>
  <p:slideViewPr>
    <p:cSldViewPr snapToGrid="0">
      <p:cViewPr varScale="1">
        <p:scale>
          <a:sx n="57" d="100"/>
          <a:sy n="57" d="100"/>
        </p:scale>
        <p:origin x="1698" y="7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E01D039F-52A4-4456-B74F-B05EB6295D69}" type="datetimeFigureOut">
              <a:rPr lang="en-US" smtClean="0"/>
              <a:t>11/13/2024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B37B1E85-34A4-4C5A-A082-8B699300D4F8}" type="slidenum">
              <a:rPr lang="en-US" smtClean="0"/>
              <a:t>‹#›</a:t>
            </a:fld>
            <a:endParaRPr lang="en-US" dirty="0"/>
          </a:p>
        </p:txBody>
      </p:sp>
    </p:spTree>
    <p:extLst>
      <p:ext uri="{BB962C8B-B14F-4D97-AF65-F5344CB8AC3E}">
        <p14:creationId xmlns:p14="http://schemas.microsoft.com/office/powerpoint/2010/main" val="198808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7B1E85-34A4-4C5A-A082-8B699300D4F8}" type="slidenum">
              <a:rPr lang="en-US" smtClean="0"/>
              <a:t>1</a:t>
            </a:fld>
            <a:endParaRPr lang="en-US" dirty="0"/>
          </a:p>
        </p:txBody>
      </p:sp>
    </p:spTree>
    <p:extLst>
      <p:ext uri="{BB962C8B-B14F-4D97-AF65-F5344CB8AC3E}">
        <p14:creationId xmlns:p14="http://schemas.microsoft.com/office/powerpoint/2010/main" val="3292196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DOH offices have generators.</a:t>
            </a:r>
          </a:p>
          <a:p>
            <a:endParaRPr lang="en-US" dirty="0"/>
          </a:p>
          <a:p>
            <a:r>
              <a:rPr lang="en-US" dirty="0"/>
              <a:t>Network was down.  Badge system would not work.</a:t>
            </a:r>
          </a:p>
          <a:p>
            <a:endParaRPr lang="en-US" dirty="0"/>
          </a:p>
          <a:p>
            <a:r>
              <a:rPr lang="en-US" dirty="0"/>
              <a:t>Staff who are not at a shelter, and are designated as post storm, cannot work until DOH re-opens.</a:t>
            </a:r>
          </a:p>
          <a:p>
            <a:endParaRPr lang="en-US" dirty="0"/>
          </a:p>
          <a:p>
            <a:r>
              <a:rPr lang="en-US" dirty="0"/>
              <a:t>Once our office re-opens, all staff help with post storm.</a:t>
            </a:r>
          </a:p>
        </p:txBody>
      </p:sp>
      <p:sp>
        <p:nvSpPr>
          <p:cNvPr id="4" name="Slide Number Placeholder 3"/>
          <p:cNvSpPr>
            <a:spLocks noGrp="1"/>
          </p:cNvSpPr>
          <p:nvPr>
            <p:ph type="sldNum" sz="quarter" idx="10"/>
          </p:nvPr>
        </p:nvSpPr>
        <p:spPr/>
        <p:txBody>
          <a:bodyPr/>
          <a:lstStyle/>
          <a:p>
            <a:fld id="{B37B1E85-34A4-4C5A-A082-8B699300D4F8}" type="slidenum">
              <a:rPr lang="en-US" smtClean="0"/>
              <a:t>10</a:t>
            </a:fld>
            <a:endParaRPr lang="en-US" dirty="0"/>
          </a:p>
        </p:txBody>
      </p:sp>
    </p:spTree>
    <p:extLst>
      <p:ext uri="{BB962C8B-B14F-4D97-AF65-F5344CB8AC3E}">
        <p14:creationId xmlns:p14="http://schemas.microsoft.com/office/powerpoint/2010/main" val="3887415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11</a:t>
            </a:fld>
            <a:endParaRPr lang="en-US" dirty="0"/>
          </a:p>
        </p:txBody>
      </p:sp>
    </p:spTree>
    <p:extLst>
      <p:ext uri="{BB962C8B-B14F-4D97-AF65-F5344CB8AC3E}">
        <p14:creationId xmlns:p14="http://schemas.microsoft.com/office/powerpoint/2010/main" val="3816714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Hurricane season is not over until November 30</a:t>
            </a:r>
            <a:r>
              <a:rPr lang="en-US" baseline="30000" dirty="0"/>
              <a:t>th</a:t>
            </a:r>
            <a:endParaRPr lang="en-US" dirty="0"/>
          </a:p>
          <a:p>
            <a:r>
              <a:rPr lang="en-US" dirty="0"/>
              <a:t>There is another storm, Sara out there.</a:t>
            </a:r>
          </a:p>
          <a:p>
            <a:endParaRPr lang="en-US" dirty="0"/>
          </a:p>
          <a:p>
            <a:r>
              <a:rPr lang="en-US" dirty="0"/>
              <a:t>We will begin meeting to prepare for 2025 Hurricane season after the holidays.</a:t>
            </a:r>
          </a:p>
        </p:txBody>
      </p:sp>
      <p:sp>
        <p:nvSpPr>
          <p:cNvPr id="4" name="Slide Number Placeholder 3"/>
          <p:cNvSpPr>
            <a:spLocks noGrp="1"/>
          </p:cNvSpPr>
          <p:nvPr>
            <p:ph type="sldNum" sz="quarter" idx="10"/>
          </p:nvPr>
        </p:nvSpPr>
        <p:spPr/>
        <p:txBody>
          <a:bodyPr/>
          <a:lstStyle/>
          <a:p>
            <a:fld id="{B37B1E85-34A4-4C5A-A082-8B699300D4F8}" type="slidenum">
              <a:rPr lang="en-US" smtClean="0"/>
              <a:t>12</a:t>
            </a:fld>
            <a:endParaRPr lang="en-US" dirty="0"/>
          </a:p>
        </p:txBody>
      </p:sp>
    </p:spTree>
    <p:extLst>
      <p:ext uri="{BB962C8B-B14F-4D97-AF65-F5344CB8AC3E}">
        <p14:creationId xmlns:p14="http://schemas.microsoft.com/office/powerpoint/2010/main" val="3707917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7B1E85-34A4-4C5A-A082-8B699300D4F8}" type="slidenum">
              <a:rPr lang="en-US" smtClean="0"/>
              <a:t>13</a:t>
            </a:fld>
            <a:endParaRPr lang="en-US" dirty="0"/>
          </a:p>
        </p:txBody>
      </p:sp>
    </p:spTree>
    <p:extLst>
      <p:ext uri="{BB962C8B-B14F-4D97-AF65-F5344CB8AC3E}">
        <p14:creationId xmlns:p14="http://schemas.microsoft.com/office/powerpoint/2010/main" val="4249965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2</a:t>
            </a:fld>
            <a:endParaRPr lang="en-US" dirty="0"/>
          </a:p>
        </p:txBody>
      </p:sp>
    </p:spTree>
    <p:extLst>
      <p:ext uri="{BB962C8B-B14F-4D97-AF65-F5344CB8AC3E}">
        <p14:creationId xmlns:p14="http://schemas.microsoft.com/office/powerpoint/2010/main" val="3769689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a:t>
            </a:r>
          </a:p>
          <a:p>
            <a:endParaRPr lang="en-US" dirty="0"/>
          </a:p>
          <a:p>
            <a:r>
              <a:rPr lang="en-US" dirty="0"/>
              <a:t>PCLB staff work at local Special Needs Shelters.</a:t>
            </a:r>
          </a:p>
          <a:p>
            <a:endParaRPr lang="en-US" dirty="0"/>
          </a:p>
          <a:p>
            <a:r>
              <a:rPr lang="en-US" dirty="0"/>
              <a:t>We have 17 PCLB staff.</a:t>
            </a:r>
          </a:p>
          <a:p>
            <a:endParaRPr lang="en-US" dirty="0"/>
          </a:p>
          <a:p>
            <a:r>
              <a:rPr lang="en-US" dirty="0"/>
              <a:t>1- works at shelter every storm (me)</a:t>
            </a:r>
          </a:p>
          <a:p>
            <a:r>
              <a:rPr lang="en-US" dirty="0"/>
              <a:t>13- work every other storm</a:t>
            </a:r>
          </a:p>
          <a:p>
            <a:endParaRPr lang="en-US" dirty="0"/>
          </a:p>
          <a:p>
            <a:r>
              <a:rPr lang="en-US" dirty="0"/>
              <a:t>(and 3 work every storm as post storm personnel)</a:t>
            </a:r>
          </a:p>
        </p:txBody>
      </p:sp>
      <p:sp>
        <p:nvSpPr>
          <p:cNvPr id="4" name="Slide Number Placeholder 3"/>
          <p:cNvSpPr>
            <a:spLocks noGrp="1"/>
          </p:cNvSpPr>
          <p:nvPr>
            <p:ph type="sldNum" sz="quarter" idx="10"/>
          </p:nvPr>
        </p:nvSpPr>
        <p:spPr/>
        <p:txBody>
          <a:bodyPr/>
          <a:lstStyle/>
          <a:p>
            <a:fld id="{B37B1E85-34A4-4C5A-A082-8B699300D4F8}" type="slidenum">
              <a:rPr lang="en-US" smtClean="0"/>
              <a:t>3</a:t>
            </a:fld>
            <a:endParaRPr lang="en-US" dirty="0"/>
          </a:p>
        </p:txBody>
      </p:sp>
    </p:spTree>
    <p:extLst>
      <p:ext uri="{BB962C8B-B14F-4D97-AF65-F5344CB8AC3E}">
        <p14:creationId xmlns:p14="http://schemas.microsoft.com/office/powerpoint/2010/main" val="133323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staff have been designated to work every storm as post storm personnel.</a:t>
            </a:r>
          </a:p>
          <a:p>
            <a:endParaRPr lang="en-US" dirty="0"/>
          </a:p>
          <a:p>
            <a:r>
              <a:rPr lang="en-US" dirty="0"/>
              <a:t>Duties:</a:t>
            </a:r>
          </a:p>
          <a:p>
            <a:r>
              <a:rPr lang="en-US" dirty="0"/>
              <a:t>Collect provider status</a:t>
            </a:r>
          </a:p>
          <a:p>
            <a:r>
              <a:rPr lang="en-US" dirty="0"/>
              <a:t>Reach out to providers that have not reported</a:t>
            </a:r>
          </a:p>
          <a:p>
            <a:r>
              <a:rPr lang="en-US" dirty="0"/>
              <a:t>Assess storm damages to re-open centers/homes</a:t>
            </a:r>
          </a:p>
          <a:p>
            <a:r>
              <a:rPr lang="en-US" dirty="0"/>
              <a:t>Report data to DCF and DOH</a:t>
            </a:r>
          </a:p>
        </p:txBody>
      </p:sp>
      <p:sp>
        <p:nvSpPr>
          <p:cNvPr id="4" name="Slide Number Placeholder 3"/>
          <p:cNvSpPr>
            <a:spLocks noGrp="1"/>
          </p:cNvSpPr>
          <p:nvPr>
            <p:ph type="sldNum" sz="quarter" idx="10"/>
          </p:nvPr>
        </p:nvSpPr>
        <p:spPr/>
        <p:txBody>
          <a:bodyPr/>
          <a:lstStyle/>
          <a:p>
            <a:fld id="{B37B1E85-34A4-4C5A-A082-8B699300D4F8}" type="slidenum">
              <a:rPr lang="en-US" smtClean="0"/>
              <a:t>4</a:t>
            </a:fld>
            <a:endParaRPr lang="en-US" dirty="0"/>
          </a:p>
        </p:txBody>
      </p:sp>
    </p:spTree>
    <p:extLst>
      <p:ext uri="{BB962C8B-B14F-4D97-AF65-F5344CB8AC3E}">
        <p14:creationId xmlns:p14="http://schemas.microsoft.com/office/powerpoint/2010/main" val="4198165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Sent out at beginning of hurricane season, and ahead of each storm when possible</a:t>
            </a:r>
          </a:p>
          <a:p>
            <a:endParaRPr lang="en-US" dirty="0"/>
          </a:p>
          <a:p>
            <a:r>
              <a:rPr lang="en-US" dirty="0"/>
              <a:t>Emergency phone number for storm reporting</a:t>
            </a:r>
          </a:p>
          <a:p>
            <a:endParaRPr lang="en-US" dirty="0"/>
          </a:p>
          <a:p>
            <a:r>
              <a:rPr lang="en-US" dirty="0"/>
              <a:t>Centers and homes are REQUIRED to report their status.  It is a regulation.</a:t>
            </a:r>
          </a:p>
          <a:p>
            <a:endParaRPr lang="en-US" dirty="0"/>
          </a:p>
          <a:p>
            <a:r>
              <a:rPr lang="en-US" dirty="0"/>
              <a:t>Emergency regulations</a:t>
            </a:r>
          </a:p>
          <a:p>
            <a:endParaRPr lang="en-US" dirty="0"/>
          </a:p>
          <a:p>
            <a:r>
              <a:rPr lang="en-US" dirty="0"/>
              <a:t>Other helpful information</a:t>
            </a:r>
          </a:p>
        </p:txBody>
      </p:sp>
      <p:sp>
        <p:nvSpPr>
          <p:cNvPr id="4" name="Slide Number Placeholder 3"/>
          <p:cNvSpPr>
            <a:spLocks noGrp="1"/>
          </p:cNvSpPr>
          <p:nvPr>
            <p:ph type="sldNum" sz="quarter" idx="10"/>
          </p:nvPr>
        </p:nvSpPr>
        <p:spPr/>
        <p:txBody>
          <a:bodyPr/>
          <a:lstStyle/>
          <a:p>
            <a:fld id="{B37B1E85-34A4-4C5A-A082-8B699300D4F8}" type="slidenum">
              <a:rPr lang="en-US" smtClean="0"/>
              <a:t>5</a:t>
            </a:fld>
            <a:endParaRPr lang="en-US" dirty="0"/>
          </a:p>
        </p:txBody>
      </p:sp>
    </p:spTree>
    <p:extLst>
      <p:ext uri="{BB962C8B-B14F-4D97-AF65-F5344CB8AC3E}">
        <p14:creationId xmlns:p14="http://schemas.microsoft.com/office/powerpoint/2010/main" val="347522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Emergency Regulations are specific to Pinellas County.</a:t>
            </a:r>
          </a:p>
          <a:p>
            <a:endParaRPr lang="en-US" dirty="0"/>
          </a:p>
          <a:p>
            <a:r>
              <a:rPr lang="en-US" dirty="0"/>
              <a:t>They reduce the regulations to DCF minimum standards for post storm operations during LOCAL STATE OF EMERGENCY.</a:t>
            </a:r>
          </a:p>
          <a:p>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6</a:t>
            </a:fld>
            <a:endParaRPr lang="en-US" dirty="0"/>
          </a:p>
        </p:txBody>
      </p:sp>
    </p:spTree>
    <p:extLst>
      <p:ext uri="{BB962C8B-B14F-4D97-AF65-F5344CB8AC3E}">
        <p14:creationId xmlns:p14="http://schemas.microsoft.com/office/powerpoint/2010/main" val="3141694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Centers and Homes may continue use of emergency regs after local state of emergency with PCLB Executive Director permission.</a:t>
            </a:r>
          </a:p>
          <a:p>
            <a:endParaRPr lang="en-US" dirty="0"/>
          </a:p>
          <a:p>
            <a:r>
              <a:rPr lang="en-US" dirty="0"/>
              <a:t>Center and homes are neglecting to request the use of emergency regulations to be extended.</a:t>
            </a:r>
          </a:p>
        </p:txBody>
      </p:sp>
      <p:sp>
        <p:nvSpPr>
          <p:cNvPr id="4" name="Slide Number Placeholder 3"/>
          <p:cNvSpPr>
            <a:spLocks noGrp="1"/>
          </p:cNvSpPr>
          <p:nvPr>
            <p:ph type="sldNum" sz="quarter" idx="10"/>
          </p:nvPr>
        </p:nvSpPr>
        <p:spPr/>
        <p:txBody>
          <a:bodyPr/>
          <a:lstStyle/>
          <a:p>
            <a:fld id="{B37B1E85-34A4-4C5A-A082-8B699300D4F8}" type="slidenum">
              <a:rPr lang="en-US" smtClean="0"/>
              <a:t>7</a:t>
            </a:fld>
            <a:endParaRPr lang="en-US" dirty="0"/>
          </a:p>
        </p:txBody>
      </p:sp>
    </p:spTree>
    <p:extLst>
      <p:ext uri="{BB962C8B-B14F-4D97-AF65-F5344CB8AC3E}">
        <p14:creationId xmlns:p14="http://schemas.microsoft.com/office/powerpoint/2010/main" val="2459266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saves time and money for us, centers, homes, and ELC.</a:t>
            </a:r>
          </a:p>
        </p:txBody>
      </p:sp>
      <p:sp>
        <p:nvSpPr>
          <p:cNvPr id="4" name="Slide Number Placeholder 3"/>
          <p:cNvSpPr>
            <a:spLocks noGrp="1"/>
          </p:cNvSpPr>
          <p:nvPr>
            <p:ph type="sldNum" sz="quarter" idx="10"/>
          </p:nvPr>
        </p:nvSpPr>
        <p:spPr/>
        <p:txBody>
          <a:bodyPr/>
          <a:lstStyle/>
          <a:p>
            <a:fld id="{B37B1E85-34A4-4C5A-A082-8B699300D4F8}" type="slidenum">
              <a:rPr lang="en-US" smtClean="0"/>
              <a:t>8</a:t>
            </a:fld>
            <a:endParaRPr lang="en-US" dirty="0"/>
          </a:p>
        </p:txBody>
      </p:sp>
    </p:spTree>
    <p:extLst>
      <p:ext uri="{BB962C8B-B14F-4D97-AF65-F5344CB8AC3E}">
        <p14:creationId xmlns:p14="http://schemas.microsoft.com/office/powerpoint/2010/main" val="4000566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Drop-in center is as needed- not permanent enrollment</a:t>
            </a:r>
          </a:p>
          <a:p>
            <a:endParaRPr lang="en-US" dirty="0"/>
          </a:p>
          <a:p>
            <a:r>
              <a:rPr lang="en-US" dirty="0"/>
              <a:t>Centers relocated to other sites and permanent field trips anticipate going back to their former location at some point.</a:t>
            </a:r>
          </a:p>
          <a:p>
            <a:endParaRPr lang="en-US" dirty="0"/>
          </a:p>
          <a:p>
            <a:r>
              <a:rPr lang="en-US" dirty="0"/>
              <a:t>We are still assessing damages to playgrounds and fencing.</a:t>
            </a:r>
          </a:p>
          <a:p>
            <a:endParaRPr lang="en-US" dirty="0"/>
          </a:p>
          <a:p>
            <a:endParaRPr lang="en-US" dirty="0"/>
          </a:p>
        </p:txBody>
      </p:sp>
      <p:sp>
        <p:nvSpPr>
          <p:cNvPr id="4" name="Slide Number Placeholder 3"/>
          <p:cNvSpPr>
            <a:spLocks noGrp="1"/>
          </p:cNvSpPr>
          <p:nvPr>
            <p:ph type="sldNum" sz="quarter" idx="10"/>
          </p:nvPr>
        </p:nvSpPr>
        <p:spPr/>
        <p:txBody>
          <a:bodyPr/>
          <a:lstStyle/>
          <a:p>
            <a:fld id="{B37B1E85-34A4-4C5A-A082-8B699300D4F8}" type="slidenum">
              <a:rPr lang="en-US" smtClean="0"/>
              <a:t>9</a:t>
            </a:fld>
            <a:endParaRPr lang="en-US" dirty="0"/>
          </a:p>
        </p:txBody>
      </p:sp>
    </p:spTree>
    <p:extLst>
      <p:ext uri="{BB962C8B-B14F-4D97-AF65-F5344CB8AC3E}">
        <p14:creationId xmlns:p14="http://schemas.microsoft.com/office/powerpoint/2010/main" val="26629464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74E9E7E5-6E8A-29C6-ADA8-389FFBBB9986}"/>
              </a:ext>
            </a:extLst>
          </p:cNvPr>
          <p:cNvSpPr/>
          <p:nvPr userDrawn="1"/>
        </p:nvSpPr>
        <p:spPr>
          <a:xfrm>
            <a:off x="0" y="1587084"/>
            <a:ext cx="6446352" cy="5270916"/>
          </a:xfrm>
          <a:custGeom>
            <a:avLst/>
            <a:gdLst>
              <a:gd name="connsiteX0" fmla="*/ 2632493 w 6446352"/>
              <a:gd name="connsiteY0" fmla="*/ 0 h 5270916"/>
              <a:gd name="connsiteX1" fmla="*/ 6446352 w 6446352"/>
              <a:gd name="connsiteY1" fmla="*/ 3813859 h 5270916"/>
              <a:gd name="connsiteX2" fmla="*/ 6274889 w 6446352"/>
              <a:gd name="connsiteY2" fmla="*/ 4947984 h 5270916"/>
              <a:gd name="connsiteX3" fmla="*/ 6156694 w 6446352"/>
              <a:gd name="connsiteY3" fmla="*/ 5270916 h 5270916"/>
              <a:gd name="connsiteX4" fmla="*/ 0 w 6446352"/>
              <a:gd name="connsiteY4" fmla="*/ 5270916 h 5270916"/>
              <a:gd name="connsiteX5" fmla="*/ 0 w 6446352"/>
              <a:gd name="connsiteY5" fmla="*/ 1058603 h 5270916"/>
              <a:gd name="connsiteX6" fmla="*/ 206525 w 6446352"/>
              <a:gd name="connsiteY6" fmla="*/ 870900 h 5270916"/>
              <a:gd name="connsiteX7" fmla="*/ 2632493 w 6446352"/>
              <a:gd name="connsiteY7" fmla="*/ 0 h 527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6352" h="5270916">
                <a:moveTo>
                  <a:pt x="2632493" y="0"/>
                </a:moveTo>
                <a:cubicBezTo>
                  <a:pt x="4738829" y="0"/>
                  <a:pt x="6446352" y="1707523"/>
                  <a:pt x="6446352" y="3813859"/>
                </a:cubicBezTo>
                <a:cubicBezTo>
                  <a:pt x="6446352" y="4208797"/>
                  <a:pt x="6386322" y="4589715"/>
                  <a:pt x="6274889" y="4947984"/>
                </a:cubicBezTo>
                <a:lnTo>
                  <a:pt x="6156694" y="5270916"/>
                </a:lnTo>
                <a:lnTo>
                  <a:pt x="0" y="5270916"/>
                </a:lnTo>
                <a:lnTo>
                  <a:pt x="0" y="1058603"/>
                </a:lnTo>
                <a:lnTo>
                  <a:pt x="206525" y="870900"/>
                </a:lnTo>
                <a:cubicBezTo>
                  <a:pt x="865784" y="326831"/>
                  <a:pt x="1710971" y="0"/>
                  <a:pt x="2632493" y="0"/>
                </a:cubicBezTo>
                <a:close/>
              </a:path>
            </a:pathLst>
          </a:cu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D16316ED-5055-E296-0E37-FB17A40E237B}"/>
              </a:ext>
            </a:extLst>
          </p:cNvPr>
          <p:cNvSpPr>
            <a:spLocks noChangeAspect="1"/>
          </p:cNvSpPr>
          <p:nvPr userDrawn="1"/>
        </p:nvSpPr>
        <p:spPr>
          <a:xfrm>
            <a:off x="-980456" y="1587083"/>
            <a:ext cx="7175170" cy="7498080"/>
          </a:xfrm>
          <a:custGeom>
            <a:avLst/>
            <a:gdLst>
              <a:gd name="connsiteX0" fmla="*/ 1958904 w 7175170"/>
              <a:gd name="connsiteY0" fmla="*/ 7197687 h 7498080"/>
              <a:gd name="connsiteX1" fmla="*/ 4898200 w 7175170"/>
              <a:gd name="connsiteY1" fmla="*/ 7197687 h 7498080"/>
              <a:gd name="connsiteX2" fmla="*/ 4885426 w 7175170"/>
              <a:gd name="connsiteY2" fmla="*/ 7203462 h 7498080"/>
              <a:gd name="connsiteX3" fmla="*/ 3426130 w 7175170"/>
              <a:gd name="connsiteY3" fmla="*/ 7498080 h 7498080"/>
              <a:gd name="connsiteX4" fmla="*/ 2104855 w 7175170"/>
              <a:gd name="connsiteY4" fmla="*/ 7258619 h 7498080"/>
              <a:gd name="connsiteX5" fmla="*/ 0 w 7175170"/>
              <a:gd name="connsiteY5" fmla="*/ 5270916 h 7498080"/>
              <a:gd name="connsiteX6" fmla="*/ 294656 w 7175170"/>
              <a:gd name="connsiteY6" fmla="*/ 5270916 h 7498080"/>
              <a:gd name="connsiteX7" fmla="*/ 294656 w 7175170"/>
              <a:gd name="connsiteY7" fmla="*/ 5810027 h 7498080"/>
              <a:gd name="connsiteX8" fmla="*/ 168167 w 7175170"/>
              <a:gd name="connsiteY8" fmla="*/ 5605329 h 7498080"/>
              <a:gd name="connsiteX9" fmla="*/ 46786 w 7175170"/>
              <a:gd name="connsiteY9" fmla="*/ 5374404 h 7498080"/>
              <a:gd name="connsiteX10" fmla="*/ 3426130 w 7175170"/>
              <a:gd name="connsiteY10" fmla="*/ 0 h 7498080"/>
              <a:gd name="connsiteX11" fmla="*/ 7175170 w 7175170"/>
              <a:gd name="connsiteY11" fmla="*/ 3749040 h 7498080"/>
              <a:gd name="connsiteX12" fmla="*/ 6880552 w 7175170"/>
              <a:gd name="connsiteY12" fmla="*/ 5208336 h 7498080"/>
              <a:gd name="connsiteX13" fmla="*/ 6850406 w 7175170"/>
              <a:gd name="connsiteY13" fmla="*/ 5270916 h 7498080"/>
              <a:gd name="connsiteX14" fmla="*/ 858456 w 7175170"/>
              <a:gd name="connsiteY14" fmla="*/ 5270916 h 7498080"/>
              <a:gd name="connsiteX15" fmla="*/ 858456 w 7175170"/>
              <a:gd name="connsiteY15" fmla="*/ 1022362 h 7498080"/>
              <a:gd name="connsiteX16" fmla="*/ 1041392 w 7175170"/>
              <a:gd name="connsiteY16" fmla="*/ 856099 h 7498080"/>
              <a:gd name="connsiteX17" fmla="*/ 3426130 w 7175170"/>
              <a:gd name="connsiteY17" fmla="*/ 0 h 749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75170" h="7498080">
                <a:moveTo>
                  <a:pt x="1958904" y="7197687"/>
                </a:moveTo>
                <a:lnTo>
                  <a:pt x="4898200" y="7197687"/>
                </a:lnTo>
                <a:lnTo>
                  <a:pt x="4885426" y="7203462"/>
                </a:lnTo>
                <a:cubicBezTo>
                  <a:pt x="4436897" y="7393174"/>
                  <a:pt x="3943765" y="7498080"/>
                  <a:pt x="3426130" y="7498080"/>
                </a:cubicBezTo>
                <a:cubicBezTo>
                  <a:pt x="2961068" y="7498080"/>
                  <a:pt x="2515784" y="7413401"/>
                  <a:pt x="2104855" y="7258619"/>
                </a:cubicBezTo>
                <a:close/>
                <a:moveTo>
                  <a:pt x="0" y="5270916"/>
                </a:moveTo>
                <a:lnTo>
                  <a:pt x="294656" y="5270916"/>
                </a:lnTo>
                <a:lnTo>
                  <a:pt x="294656" y="5810027"/>
                </a:lnTo>
                <a:lnTo>
                  <a:pt x="168167" y="5605329"/>
                </a:lnTo>
                <a:cubicBezTo>
                  <a:pt x="125127" y="5529953"/>
                  <a:pt x="84628" y="5452939"/>
                  <a:pt x="46786" y="5374404"/>
                </a:cubicBezTo>
                <a:close/>
                <a:moveTo>
                  <a:pt x="3426130" y="0"/>
                </a:moveTo>
                <a:cubicBezTo>
                  <a:pt x="5496668" y="0"/>
                  <a:pt x="7175170" y="1678502"/>
                  <a:pt x="7175170" y="3749040"/>
                </a:cubicBezTo>
                <a:cubicBezTo>
                  <a:pt x="7175170" y="4266675"/>
                  <a:pt x="7070264" y="4759807"/>
                  <a:pt x="6880552" y="5208336"/>
                </a:cubicBezTo>
                <a:lnTo>
                  <a:pt x="6850406" y="5270916"/>
                </a:lnTo>
                <a:lnTo>
                  <a:pt x="858456" y="5270916"/>
                </a:lnTo>
                <a:lnTo>
                  <a:pt x="858456" y="1022362"/>
                </a:lnTo>
                <a:lnTo>
                  <a:pt x="1041392" y="856099"/>
                </a:lnTo>
                <a:cubicBezTo>
                  <a:pt x="1689447" y="321276"/>
                  <a:pt x="2520270" y="0"/>
                  <a:pt x="3426130" y="0"/>
                </a:cubicBezTo>
                <a:close/>
              </a:path>
            </a:pathLst>
          </a:custGeom>
          <a:blipFill dpi="0" rotWithShape="1">
            <a:blip r:embed="rId2"/>
            <a:srcRect/>
            <a:stretch>
              <a:fillRect l="13415" t="-24390" r="-13415" b="243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a:extLst>
              <a:ext uri="{FF2B5EF4-FFF2-40B4-BE49-F238E27FC236}">
                <a16:creationId xmlns:a16="http://schemas.microsoft.com/office/drawing/2014/main" id="{30876740-39B8-5A8D-376F-ECF65307859B}"/>
              </a:ext>
            </a:extLst>
          </p:cNvPr>
          <p:cNvPicPr>
            <a:picLocks noChangeAspect="1"/>
          </p:cNvPicPr>
          <p:nvPr userDrawn="1"/>
        </p:nvPicPr>
        <p:blipFill>
          <a:blip r:embed="rId3"/>
          <a:stretch>
            <a:fillRect/>
          </a:stretch>
        </p:blipFill>
        <p:spPr>
          <a:xfrm>
            <a:off x="976982" y="4399301"/>
            <a:ext cx="3181384" cy="1743224"/>
          </a:xfrm>
          <a:prstGeom prst="rect">
            <a:avLst/>
          </a:prstGeom>
          <a:effectLst>
            <a:outerShdw blurRad="63500" sx="103261" sy="103261" algn="ctr" rotWithShape="0">
              <a:prstClr val="black">
                <a:alpha val="48000"/>
              </a:prstClr>
            </a:outerShdw>
          </a:effectLst>
        </p:spPr>
      </p:pic>
      <p:sp>
        <p:nvSpPr>
          <p:cNvPr id="8" name="Title 1"/>
          <p:cNvSpPr>
            <a:spLocks noGrp="1"/>
          </p:cNvSpPr>
          <p:nvPr>
            <p:ph type="ctrTitle"/>
          </p:nvPr>
        </p:nvSpPr>
        <p:spPr>
          <a:xfrm>
            <a:off x="402771" y="276166"/>
            <a:ext cx="11430000" cy="1373070"/>
          </a:xfrm>
        </p:spPr>
        <p:txBody>
          <a:bodyPr>
            <a:normAutofit/>
          </a:bodyPr>
          <a:lstStyle>
            <a:lvl1pPr algn="r">
              <a:defRPr sz="5400">
                <a:solidFill>
                  <a:srgbClr val="F78F1C"/>
                </a:solidFill>
              </a:defRPr>
            </a:lvl1pPr>
          </a:lstStyle>
          <a:p>
            <a:r>
              <a:rPr lang="en-US" sz="4800" dirty="0">
                <a:latin typeface="Arial Black" panose="020B0A04020102020204" pitchFamily="34" charset="0"/>
              </a:rPr>
              <a:t>Click to edit Master title style</a:t>
            </a:r>
          </a:p>
        </p:txBody>
      </p:sp>
      <p:sp>
        <p:nvSpPr>
          <p:cNvPr id="9" name="Subtitle 2"/>
          <p:cNvSpPr>
            <a:spLocks noGrp="1"/>
          </p:cNvSpPr>
          <p:nvPr>
            <p:ph type="subTitle" idx="1" hasCustomPrompt="1"/>
          </p:nvPr>
        </p:nvSpPr>
        <p:spPr>
          <a:xfrm>
            <a:off x="5214257" y="2109551"/>
            <a:ext cx="6618514" cy="1798420"/>
          </a:xfrm>
        </p:spPr>
        <p:txBody>
          <a:bodyPr/>
          <a:lstStyle>
            <a:lvl1pPr algn="r">
              <a:defRPr>
                <a:solidFill>
                  <a:srgbClr val="00A0AF"/>
                </a:solidFill>
                <a:latin typeface="Arial" panose="020B0604020202020204" pitchFamily="34" charset="0"/>
                <a:cs typeface="Arial" panose="020B0604020202020204" pitchFamily="34" charset="0"/>
              </a:defRPr>
            </a:lvl1pPr>
          </a:lstStyle>
          <a:p>
            <a:pPr>
              <a:lnSpc>
                <a:spcPct val="100000"/>
              </a:lnSpc>
              <a:spcBef>
                <a:spcPts val="0"/>
              </a:spcBef>
            </a:pPr>
            <a:r>
              <a:rPr lang="en-US" b="1" dirty="0"/>
              <a:t>Edit Master Subtitle</a:t>
            </a:r>
          </a:p>
        </p:txBody>
      </p:sp>
    </p:spTree>
    <p:extLst>
      <p:ext uri="{BB962C8B-B14F-4D97-AF65-F5344CB8AC3E}">
        <p14:creationId xmlns:p14="http://schemas.microsoft.com/office/powerpoint/2010/main" val="3938838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526B69-4190-B7A0-8B56-06E2DD51AA7D}"/>
              </a:ext>
            </a:extLst>
          </p:cNvPr>
          <p:cNvSpPr/>
          <p:nvPr userDrawn="1"/>
        </p:nvSpPr>
        <p:spPr>
          <a:xfrm>
            <a:off x="2677888" y="0"/>
            <a:ext cx="442686" cy="6869965"/>
          </a:xfrm>
          <a:prstGeom prst="rect">
            <a:avLst/>
          </a:pr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16316ED-5055-E296-0E37-FB17A40E237B}"/>
              </a:ext>
            </a:extLst>
          </p:cNvPr>
          <p:cNvSpPr>
            <a:spLocks noChangeAspect="1"/>
          </p:cNvSpPr>
          <p:nvPr userDrawn="1"/>
        </p:nvSpPr>
        <p:spPr>
          <a:xfrm>
            <a:off x="-61956" y="-14055"/>
            <a:ext cx="3095442" cy="6886109"/>
          </a:xfrm>
          <a:prstGeom prst="rect">
            <a:avLst/>
          </a:prstGeom>
          <a:blipFill dpi="0" rotWithShape="1">
            <a:blip r:embed="rId2"/>
            <a:srcRect/>
            <a:stretch>
              <a:fillRect l="-92367" t="204" r="-60528" b="-145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a:extLst>
              <a:ext uri="{FF2B5EF4-FFF2-40B4-BE49-F238E27FC236}">
                <a16:creationId xmlns:a16="http://schemas.microsoft.com/office/drawing/2014/main" id="{30876740-39B8-5A8D-376F-ECF65307859B}"/>
              </a:ext>
            </a:extLst>
          </p:cNvPr>
          <p:cNvPicPr>
            <a:picLocks noChangeAspect="1"/>
          </p:cNvPicPr>
          <p:nvPr userDrawn="1"/>
        </p:nvPicPr>
        <p:blipFill>
          <a:blip r:embed="rId3"/>
          <a:stretch>
            <a:fillRect/>
          </a:stretch>
        </p:blipFill>
        <p:spPr>
          <a:xfrm>
            <a:off x="479407" y="5131631"/>
            <a:ext cx="2111393" cy="1156928"/>
          </a:xfrm>
          <a:prstGeom prst="rect">
            <a:avLst/>
          </a:prstGeom>
          <a:effectLst/>
        </p:spPr>
      </p:pic>
      <p:sp>
        <p:nvSpPr>
          <p:cNvPr id="8" name="Title 1"/>
          <p:cNvSpPr>
            <a:spLocks noGrp="1"/>
          </p:cNvSpPr>
          <p:nvPr>
            <p:ph type="ctrTitle"/>
          </p:nvPr>
        </p:nvSpPr>
        <p:spPr>
          <a:xfrm>
            <a:off x="3353075" y="605874"/>
            <a:ext cx="8501742" cy="1373070"/>
          </a:xfrm>
        </p:spPr>
        <p:txBody>
          <a:bodyPr>
            <a:noAutofit/>
          </a:bodyPr>
          <a:lstStyle>
            <a:lvl1pPr algn="r">
              <a:defRPr sz="4500">
                <a:solidFill>
                  <a:srgbClr val="F78F1C"/>
                </a:solidFill>
              </a:defRPr>
            </a:lvl1pPr>
          </a:lstStyle>
          <a:p>
            <a:r>
              <a:rPr lang="en-US" sz="4800" dirty="0">
                <a:latin typeface="Arial Black" panose="020B0A04020102020204" pitchFamily="34" charset="0"/>
              </a:rPr>
              <a:t>Click to edit Master title style</a:t>
            </a:r>
          </a:p>
        </p:txBody>
      </p:sp>
      <p:sp>
        <p:nvSpPr>
          <p:cNvPr id="9" name="Subtitle 2"/>
          <p:cNvSpPr>
            <a:spLocks noGrp="1"/>
          </p:cNvSpPr>
          <p:nvPr>
            <p:ph type="subTitle" idx="1" hasCustomPrompt="1"/>
          </p:nvPr>
        </p:nvSpPr>
        <p:spPr>
          <a:xfrm>
            <a:off x="5236303" y="2240177"/>
            <a:ext cx="6618514" cy="1798420"/>
          </a:xfrm>
        </p:spPr>
        <p:txBody>
          <a:bodyPr>
            <a:normAutofit/>
          </a:bodyPr>
          <a:lstStyle>
            <a:lvl1pPr algn="r">
              <a:defRPr sz="3500">
                <a:solidFill>
                  <a:srgbClr val="00A0AF"/>
                </a:solidFill>
                <a:latin typeface="Arial" panose="020B0604020202020204" pitchFamily="34" charset="0"/>
                <a:cs typeface="Arial" panose="020B0604020202020204" pitchFamily="34" charset="0"/>
              </a:defRPr>
            </a:lvl1pPr>
          </a:lstStyle>
          <a:p>
            <a:pPr>
              <a:lnSpc>
                <a:spcPct val="100000"/>
              </a:lnSpc>
              <a:spcBef>
                <a:spcPts val="0"/>
              </a:spcBef>
            </a:pPr>
            <a:r>
              <a:rPr lang="en-US" b="1" dirty="0"/>
              <a:t>Edit Master Subtitle</a:t>
            </a:r>
          </a:p>
        </p:txBody>
      </p:sp>
    </p:spTree>
    <p:extLst>
      <p:ext uri="{BB962C8B-B14F-4D97-AF65-F5344CB8AC3E}">
        <p14:creationId xmlns:p14="http://schemas.microsoft.com/office/powerpoint/2010/main" val="18882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assic Slide Style">
    <p:spTree>
      <p:nvGrpSpPr>
        <p:cNvPr id="1" name=""/>
        <p:cNvGrpSpPr/>
        <p:nvPr/>
      </p:nvGrpSpPr>
      <p:grpSpPr>
        <a:xfrm>
          <a:off x="0" y="0"/>
          <a:ext cx="0" cy="0"/>
          <a:chOff x="0" y="0"/>
          <a:chExt cx="0" cy="0"/>
        </a:xfrm>
      </p:grpSpPr>
      <p:sp>
        <p:nvSpPr>
          <p:cNvPr id="5" name="Round Single Corner Rectangle 4">
            <a:extLst>
              <a:ext uri="{FF2B5EF4-FFF2-40B4-BE49-F238E27FC236}">
                <a16:creationId xmlns:a16="http://schemas.microsoft.com/office/drawing/2014/main" id="{037DC9C4-8210-7612-CFAF-5828D01B782E}"/>
              </a:ext>
            </a:extLst>
          </p:cNvPr>
          <p:cNvSpPr/>
          <p:nvPr userDrawn="1"/>
        </p:nvSpPr>
        <p:spPr>
          <a:xfrm>
            <a:off x="0" y="6127071"/>
            <a:ext cx="11966713" cy="567118"/>
          </a:xfrm>
          <a:prstGeom prst="round1Rect">
            <a:avLst/>
          </a:pr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C3F35546-0645-B4CF-106D-0C37E15C3F78}"/>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p:cNvSpPr>
            <a:spLocks noGrp="1"/>
          </p:cNvSpPr>
          <p:nvPr>
            <p:ph idx="1" hasCustomPrompt="1"/>
          </p:nvPr>
        </p:nvSpPr>
        <p:spPr>
          <a:xfrm>
            <a:off x="680321" y="1655659"/>
            <a:ext cx="10888224" cy="4280530"/>
          </a:xfrm>
        </p:spPr>
        <p:txBody>
          <a:bodyPr/>
          <a:lstStyle>
            <a:lvl1pPr>
              <a:spcBef>
                <a:spcPts val="0"/>
              </a:spcBef>
              <a:defRPr b="0">
                <a:solidFill>
                  <a:schemeClr val="tx1"/>
                </a:solidFill>
                <a:latin typeface="+mn-lt"/>
              </a:defRPr>
            </a:lvl1pPr>
          </a:lstStyle>
          <a:p>
            <a:pPr lvl="0"/>
            <a:r>
              <a:rPr lang="en-US" dirty="0"/>
              <a:t>Edit Master text styles</a:t>
            </a:r>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FA19E01-6FA7-4F2D-BD5B-0499F6E6E2C4}" type="slidenum">
              <a:rPr lang="en-US" sz="1500" b="1" i="0" baseline="0" smtClean="0">
                <a:solidFill>
                  <a:schemeClr val="bg1"/>
                </a:solidFill>
              </a:rPr>
              <a:pPr algn="r"/>
              <a:t>‹#›</a:t>
            </a:fld>
            <a:endParaRPr lang="en-US" sz="1500" b="1" i="0" baseline="0" dirty="0">
              <a:solidFill>
                <a:schemeClr val="bg1"/>
              </a:solidFill>
            </a:endParaRPr>
          </a:p>
        </p:txBody>
      </p:sp>
      <p:sp>
        <p:nvSpPr>
          <p:cNvPr id="13" name="Title 3"/>
          <p:cNvSpPr>
            <a:spLocks noGrp="1"/>
          </p:cNvSpPr>
          <p:nvPr>
            <p:ph type="title"/>
          </p:nvPr>
        </p:nvSpPr>
        <p:spPr>
          <a:xfrm>
            <a:off x="680321" y="237061"/>
            <a:ext cx="10888224" cy="1080938"/>
          </a:xfrm>
        </p:spPr>
        <p:txBody>
          <a:bodyPr>
            <a:normAutofit/>
          </a:bodyPr>
          <a:lstStyle>
            <a:lvl1pPr>
              <a:defRPr sz="4000">
                <a:solidFill>
                  <a:schemeClr val="bg1"/>
                </a:solidFill>
              </a:defRPr>
            </a:lvl1pPr>
          </a:lstStyle>
          <a:p>
            <a:r>
              <a:rPr lang="en-US" dirty="0">
                <a:latin typeface="Arial Black" panose="020B0A04020102020204" pitchFamily="34" charset="0"/>
              </a:rPr>
              <a:t>Click to edit Master title style</a:t>
            </a:r>
          </a:p>
        </p:txBody>
      </p:sp>
      <p:pic>
        <p:nvPicPr>
          <p:cNvPr id="20" name="Picture 19">
            <a:extLst>
              <a:ext uri="{FF2B5EF4-FFF2-40B4-BE49-F238E27FC236}">
                <a16:creationId xmlns:a16="http://schemas.microsoft.com/office/drawing/2014/main" id="{AD971BAC-9D4D-5B8B-3AF9-707926DAEC5E}"/>
              </a:ext>
            </a:extLst>
          </p:cNvPr>
          <p:cNvPicPr>
            <a:picLocks noChangeAspect="1"/>
          </p:cNvPicPr>
          <p:nvPr userDrawn="1"/>
        </p:nvPicPr>
        <p:blipFill>
          <a:blip r:embed="rId2"/>
          <a:stretch>
            <a:fillRect/>
          </a:stretch>
        </p:blipFill>
        <p:spPr>
          <a:xfrm>
            <a:off x="680321" y="6214320"/>
            <a:ext cx="742079" cy="406619"/>
          </a:xfrm>
          <a:prstGeom prst="rect">
            <a:avLst/>
          </a:prstGeom>
        </p:spPr>
      </p:pic>
    </p:spTree>
    <p:extLst>
      <p:ext uri="{BB962C8B-B14F-4D97-AF65-F5344CB8AC3E}">
        <p14:creationId xmlns:p14="http://schemas.microsoft.com/office/powerpoint/2010/main" val="325245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and Minimal Footer Slide Sty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3F35546-0645-B4CF-106D-0C37E15C3F78}"/>
              </a:ext>
            </a:extLst>
          </p:cNvPr>
          <p:cNvSpPr/>
          <p:nvPr userDrawn="1"/>
        </p:nvSpPr>
        <p:spPr>
          <a:xfrm>
            <a:off x="0" y="226707"/>
            <a:ext cx="12192000" cy="1091292"/>
          </a:xfrm>
          <a:prstGeom prst="rect">
            <a:avLst/>
          </a:prstGeom>
          <a:gradFill>
            <a:gsLst>
              <a:gs pos="9000">
                <a:srgbClr val="F77600"/>
              </a:gs>
              <a:gs pos="100000">
                <a:srgbClr val="F78F1C"/>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p:cNvSpPr>
            <a:spLocks noGrp="1"/>
          </p:cNvSpPr>
          <p:nvPr>
            <p:ph idx="1"/>
          </p:nvPr>
        </p:nvSpPr>
        <p:spPr>
          <a:xfrm>
            <a:off x="680321" y="1655659"/>
            <a:ext cx="10888224" cy="4280530"/>
          </a:xfrm>
        </p:spPr>
        <p:txBody>
          <a:bodyPr/>
          <a:lstStyle>
            <a:lvl1pPr>
              <a:spcBef>
                <a:spcPts val="0"/>
              </a:spcBef>
              <a:defRPr b="0">
                <a:solidFill>
                  <a:schemeClr val="tx1"/>
                </a:solidFill>
                <a:latin typeface="+mn-lt"/>
              </a:defRPr>
            </a:lvl1pPr>
          </a:lstStyle>
          <a:p>
            <a:pPr lvl="0"/>
            <a:r>
              <a:rPr lang="en-US" dirty="0"/>
              <a:t>Edit Master text styles</a:t>
            </a:r>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FA19E01-6FA7-4F2D-BD5B-0499F6E6E2C4}" type="slidenum">
              <a:rPr lang="en-US" sz="1500" b="1" i="0" baseline="0" smtClean="0">
                <a:solidFill>
                  <a:srgbClr val="00A0AF"/>
                </a:solidFill>
              </a:rPr>
              <a:pPr algn="r"/>
              <a:t>‹#›</a:t>
            </a:fld>
            <a:endParaRPr lang="en-US" sz="1500" b="1" i="0" baseline="0" dirty="0">
              <a:solidFill>
                <a:srgbClr val="00A0AF"/>
              </a:solidFill>
            </a:endParaRPr>
          </a:p>
        </p:txBody>
      </p:sp>
      <p:sp>
        <p:nvSpPr>
          <p:cNvPr id="13" name="Title 3"/>
          <p:cNvSpPr>
            <a:spLocks noGrp="1"/>
          </p:cNvSpPr>
          <p:nvPr>
            <p:ph type="title"/>
          </p:nvPr>
        </p:nvSpPr>
        <p:spPr>
          <a:xfrm>
            <a:off x="680321" y="237061"/>
            <a:ext cx="10888224" cy="1080938"/>
          </a:xfrm>
        </p:spPr>
        <p:txBody>
          <a:bodyPr>
            <a:normAutofit/>
          </a:bodyPr>
          <a:lstStyle>
            <a:lvl1pPr>
              <a:defRPr sz="4000">
                <a:solidFill>
                  <a:schemeClr val="bg1"/>
                </a:solidFill>
              </a:defRPr>
            </a:lvl1pPr>
          </a:lstStyle>
          <a:p>
            <a:r>
              <a:rPr lang="en-US" dirty="0">
                <a:latin typeface="Arial Black" panose="020B0A04020102020204" pitchFamily="34" charset="0"/>
              </a:rPr>
              <a:t>Click to edit Master title style</a:t>
            </a:r>
          </a:p>
        </p:txBody>
      </p:sp>
      <p:pic>
        <p:nvPicPr>
          <p:cNvPr id="7" name="Picture 6">
            <a:extLst>
              <a:ext uri="{FF2B5EF4-FFF2-40B4-BE49-F238E27FC236}">
                <a16:creationId xmlns:a16="http://schemas.microsoft.com/office/drawing/2014/main" id="{B6CEEC44-B47E-9AFE-13AD-E092AF3E41C5}"/>
              </a:ext>
            </a:extLst>
          </p:cNvPr>
          <p:cNvPicPr>
            <a:picLocks noChangeAspect="1"/>
          </p:cNvPicPr>
          <p:nvPr userDrawn="1"/>
        </p:nvPicPr>
        <p:blipFill>
          <a:blip r:embed="rId2"/>
          <a:stretch>
            <a:fillRect/>
          </a:stretch>
        </p:blipFill>
        <p:spPr>
          <a:xfrm>
            <a:off x="681625" y="6219221"/>
            <a:ext cx="730836" cy="401718"/>
          </a:xfrm>
          <a:prstGeom prst="rect">
            <a:avLst/>
          </a:prstGeom>
        </p:spPr>
      </p:pic>
    </p:spTree>
    <p:extLst>
      <p:ext uri="{BB962C8B-B14F-4D97-AF65-F5344CB8AC3E}">
        <p14:creationId xmlns:p14="http://schemas.microsoft.com/office/powerpoint/2010/main" val="2517581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oter Only Slide Style">
    <p:spTree>
      <p:nvGrpSpPr>
        <p:cNvPr id="1" name=""/>
        <p:cNvGrpSpPr/>
        <p:nvPr/>
      </p:nvGrpSpPr>
      <p:grpSpPr>
        <a:xfrm>
          <a:off x="0" y="0"/>
          <a:ext cx="0" cy="0"/>
          <a:chOff x="0" y="0"/>
          <a:chExt cx="0" cy="0"/>
        </a:xfrm>
      </p:grpSpPr>
      <p:sp>
        <p:nvSpPr>
          <p:cNvPr id="15" name="Round Single Corner Rectangle 14">
            <a:extLst>
              <a:ext uri="{FF2B5EF4-FFF2-40B4-BE49-F238E27FC236}">
                <a16:creationId xmlns:a16="http://schemas.microsoft.com/office/drawing/2014/main" id="{0AA3A231-0822-CBAB-F1FF-ECBA66B1BC5D}"/>
              </a:ext>
            </a:extLst>
          </p:cNvPr>
          <p:cNvSpPr/>
          <p:nvPr userDrawn="1"/>
        </p:nvSpPr>
        <p:spPr>
          <a:xfrm>
            <a:off x="0" y="6127071"/>
            <a:ext cx="11966713" cy="567118"/>
          </a:xfrm>
          <a:prstGeom prst="round1Rect">
            <a:avLst/>
          </a:prstGeom>
          <a:gradFill>
            <a:gsLst>
              <a:gs pos="9000">
                <a:srgbClr val="00828E"/>
              </a:gs>
              <a:gs pos="100000">
                <a:srgbClr val="00A0AF"/>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FA19E01-6FA7-4F2D-BD5B-0499F6E6E2C4}" type="slidenum">
              <a:rPr lang="en-US" sz="1500" b="1" i="0" baseline="0" smtClean="0">
                <a:solidFill>
                  <a:schemeClr val="bg1"/>
                </a:solidFill>
              </a:rPr>
              <a:pPr algn="r"/>
              <a:t>‹#›</a:t>
            </a:fld>
            <a:endParaRPr lang="en-US" sz="1500" b="1" i="0" baseline="0" dirty="0">
              <a:solidFill>
                <a:schemeClr val="bg1"/>
              </a:solidFill>
            </a:endParaRPr>
          </a:p>
        </p:txBody>
      </p:sp>
      <p:pic>
        <p:nvPicPr>
          <p:cNvPr id="20" name="Picture 19">
            <a:extLst>
              <a:ext uri="{FF2B5EF4-FFF2-40B4-BE49-F238E27FC236}">
                <a16:creationId xmlns:a16="http://schemas.microsoft.com/office/drawing/2014/main" id="{AD971BAC-9D4D-5B8B-3AF9-707926DAEC5E}"/>
              </a:ext>
            </a:extLst>
          </p:cNvPr>
          <p:cNvPicPr>
            <a:picLocks noChangeAspect="1"/>
          </p:cNvPicPr>
          <p:nvPr userDrawn="1"/>
        </p:nvPicPr>
        <p:blipFill>
          <a:blip r:embed="rId2"/>
          <a:stretch>
            <a:fillRect/>
          </a:stretch>
        </p:blipFill>
        <p:spPr>
          <a:xfrm>
            <a:off x="680321" y="6214320"/>
            <a:ext cx="742079" cy="406619"/>
          </a:xfrm>
          <a:prstGeom prst="rect">
            <a:avLst/>
          </a:prstGeom>
        </p:spPr>
      </p:pic>
    </p:spTree>
    <p:extLst>
      <p:ext uri="{BB962C8B-B14F-4D97-AF65-F5344CB8AC3E}">
        <p14:creationId xmlns:p14="http://schemas.microsoft.com/office/powerpoint/2010/main" val="1040491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nimal Footer Slide Style">
    <p:spTree>
      <p:nvGrpSpPr>
        <p:cNvPr id="1" name=""/>
        <p:cNvGrpSpPr/>
        <p:nvPr/>
      </p:nvGrpSpPr>
      <p:grpSpPr>
        <a:xfrm>
          <a:off x="0" y="0"/>
          <a:ext cx="0" cy="0"/>
          <a:chOff x="0" y="0"/>
          <a:chExt cx="0" cy="0"/>
        </a:xfrm>
      </p:grpSpPr>
      <p:sp>
        <p:nvSpPr>
          <p:cNvPr id="12" name="Slide Number Placeholder 5"/>
          <p:cNvSpPr txBox="1">
            <a:spLocks/>
          </p:cNvSpPr>
          <p:nvPr userDrawn="1"/>
        </p:nvSpPr>
        <p:spPr>
          <a:xfrm>
            <a:off x="11108525" y="6189967"/>
            <a:ext cx="776430" cy="4413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FA19E01-6FA7-4F2D-BD5B-0499F6E6E2C4}" type="slidenum">
              <a:rPr lang="en-US" sz="1500" b="1" i="0" baseline="0" smtClean="0">
                <a:solidFill>
                  <a:srgbClr val="00A0AF"/>
                </a:solidFill>
              </a:rPr>
              <a:pPr algn="r"/>
              <a:t>‹#›</a:t>
            </a:fld>
            <a:endParaRPr lang="en-US" sz="1500" b="1" i="0" baseline="0" dirty="0">
              <a:solidFill>
                <a:srgbClr val="00A0AF"/>
              </a:solidFill>
            </a:endParaRPr>
          </a:p>
        </p:txBody>
      </p:sp>
      <p:pic>
        <p:nvPicPr>
          <p:cNvPr id="20" name="Picture 19">
            <a:extLst>
              <a:ext uri="{FF2B5EF4-FFF2-40B4-BE49-F238E27FC236}">
                <a16:creationId xmlns:a16="http://schemas.microsoft.com/office/drawing/2014/main" id="{AD971BAC-9D4D-5B8B-3AF9-707926DAEC5E}"/>
              </a:ext>
            </a:extLst>
          </p:cNvPr>
          <p:cNvPicPr>
            <a:picLocks noChangeAspect="1"/>
          </p:cNvPicPr>
          <p:nvPr userDrawn="1"/>
        </p:nvPicPr>
        <p:blipFill>
          <a:blip r:embed="rId2"/>
          <a:stretch>
            <a:fillRect/>
          </a:stretch>
        </p:blipFill>
        <p:spPr>
          <a:xfrm>
            <a:off x="680321" y="6214320"/>
            <a:ext cx="742079" cy="406619"/>
          </a:xfrm>
          <a:prstGeom prst="rect">
            <a:avLst/>
          </a:prstGeom>
        </p:spPr>
      </p:pic>
      <p:pic>
        <p:nvPicPr>
          <p:cNvPr id="5" name="Picture 4">
            <a:extLst>
              <a:ext uri="{FF2B5EF4-FFF2-40B4-BE49-F238E27FC236}">
                <a16:creationId xmlns:a16="http://schemas.microsoft.com/office/drawing/2014/main" id="{DAB7BCB5-C6F8-C887-A901-8461825A1AC5}"/>
              </a:ext>
            </a:extLst>
          </p:cNvPr>
          <p:cNvPicPr>
            <a:picLocks noChangeAspect="1"/>
          </p:cNvPicPr>
          <p:nvPr userDrawn="1"/>
        </p:nvPicPr>
        <p:blipFill>
          <a:blip r:embed="rId3"/>
          <a:stretch>
            <a:fillRect/>
          </a:stretch>
        </p:blipFill>
        <p:spPr>
          <a:xfrm>
            <a:off x="681625" y="6219221"/>
            <a:ext cx="730836" cy="401718"/>
          </a:xfrm>
          <a:prstGeom prst="rect">
            <a:avLst/>
          </a:prstGeom>
        </p:spPr>
      </p:pic>
    </p:spTree>
    <p:extLst>
      <p:ext uri="{BB962C8B-B14F-4D97-AF65-F5344CB8AC3E}">
        <p14:creationId xmlns:p14="http://schemas.microsoft.com/office/powerpoint/2010/main" val="203413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245006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5" r:id="rId3"/>
    <p:sldLayoutId id="2147483658" r:id="rId4"/>
    <p:sldLayoutId id="2147483656" r:id="rId5"/>
    <p:sldLayoutId id="2147483657" r:id="rId6"/>
  </p:sldLayoutIdLst>
  <p:txStyles>
    <p:titleStyle>
      <a:lvl1pPr algn="l" defTabSz="914400" rtl="0" eaLnBrk="1" latinLnBrk="0" hangingPunct="1">
        <a:lnSpc>
          <a:spcPct val="90000"/>
        </a:lnSpc>
        <a:spcBef>
          <a:spcPct val="0"/>
        </a:spcBef>
        <a:buNone/>
        <a:defRPr sz="4400" kern="1200" baseline="0">
          <a:solidFill>
            <a:schemeClr val="bg1"/>
          </a:solidFill>
          <a:latin typeface="Arial Black" panose="020B0A04020102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b="1" kern="1200" baseline="0">
          <a:solidFill>
            <a:srgbClr val="00A0A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0"/>
        </a:spcBef>
        <a:buFontTx/>
        <a:buNone/>
        <a:defRPr sz="26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0"/>
        </a:spcBef>
        <a:buFontTx/>
        <a:buNone/>
        <a:defRPr sz="2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0"/>
        </a:spcBef>
        <a:buFontTx/>
        <a:buNone/>
        <a:defRPr sz="26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0"/>
        </a:spcBef>
        <a:buFontTx/>
        <a:buNone/>
        <a:defRPr sz="2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0A647-E07B-0096-5317-7F8F86B203C6}"/>
              </a:ext>
            </a:extLst>
          </p:cNvPr>
          <p:cNvSpPr>
            <a:spLocks noGrp="1"/>
          </p:cNvSpPr>
          <p:nvPr>
            <p:ph type="ctrTitle"/>
          </p:nvPr>
        </p:nvSpPr>
        <p:spPr>
          <a:xfrm>
            <a:off x="3403602" y="533304"/>
            <a:ext cx="8501742" cy="1373070"/>
          </a:xfrm>
        </p:spPr>
        <p:txBody>
          <a:bodyPr/>
          <a:lstStyle/>
          <a:p>
            <a:r>
              <a:rPr lang="en-US" dirty="0"/>
              <a:t>Florida Department of Health</a:t>
            </a:r>
          </a:p>
        </p:txBody>
      </p:sp>
      <p:sp>
        <p:nvSpPr>
          <p:cNvPr id="5" name="Subtitle 4">
            <a:extLst>
              <a:ext uri="{FF2B5EF4-FFF2-40B4-BE49-F238E27FC236}">
                <a16:creationId xmlns:a16="http://schemas.microsoft.com/office/drawing/2014/main" id="{1D06FCD8-9FB9-0073-4037-E4E4EB9D3B69}"/>
              </a:ext>
            </a:extLst>
          </p:cNvPr>
          <p:cNvSpPr>
            <a:spLocks noGrp="1"/>
          </p:cNvSpPr>
          <p:nvPr>
            <p:ph type="subTitle" idx="1"/>
          </p:nvPr>
        </p:nvSpPr>
        <p:spPr>
          <a:xfrm>
            <a:off x="2776756" y="2232925"/>
            <a:ext cx="9128588" cy="1798420"/>
          </a:xfrm>
        </p:spPr>
        <p:txBody>
          <a:bodyPr>
            <a:normAutofit fontScale="92500"/>
          </a:bodyPr>
          <a:lstStyle/>
          <a:p>
            <a:r>
              <a:rPr lang="en-US" b="1" dirty="0">
                <a:latin typeface="Arial" panose="020B0604020202020204" pitchFamily="34" charset="0"/>
                <a:cs typeface="Arial" panose="020B0604020202020204" pitchFamily="34" charset="0"/>
              </a:rPr>
              <a:t>Pinellas County License Board</a:t>
            </a:r>
          </a:p>
          <a:p>
            <a:r>
              <a:rPr lang="en-US" dirty="0"/>
              <a:t>Emergency Regulations/State of Emergency </a:t>
            </a:r>
          </a:p>
          <a:p>
            <a:r>
              <a:rPr lang="en-US" dirty="0"/>
              <a:t>Hurricanes Helene and Milton</a:t>
            </a:r>
            <a:endParaRPr lang="en-US" b="1" dirty="0">
              <a:latin typeface="Arial" panose="020B0604020202020204" pitchFamily="34" charset="0"/>
              <a:cs typeface="Arial" panose="020B0604020202020204" pitchFamily="34" charset="0"/>
            </a:endParaRPr>
          </a:p>
        </p:txBody>
      </p:sp>
      <p:sp>
        <p:nvSpPr>
          <p:cNvPr id="2" name="Subtitle 4">
            <a:extLst>
              <a:ext uri="{FF2B5EF4-FFF2-40B4-BE49-F238E27FC236}">
                <a16:creationId xmlns:a16="http://schemas.microsoft.com/office/drawing/2014/main" id="{7FBDE0B7-49A0-6E79-A96D-CB110795B55E}"/>
              </a:ext>
            </a:extLst>
          </p:cNvPr>
          <p:cNvSpPr txBox="1">
            <a:spLocks/>
          </p:cNvSpPr>
          <p:nvPr/>
        </p:nvSpPr>
        <p:spPr>
          <a:xfrm>
            <a:off x="4332514" y="6003008"/>
            <a:ext cx="7572830" cy="691706"/>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3500" b="1" kern="1200" baseline="0">
                <a:solidFill>
                  <a:srgbClr val="00A0AF"/>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0"/>
              </a:spcBef>
              <a:buFontTx/>
              <a:buNone/>
              <a:defRPr sz="26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0"/>
              </a:spcBef>
              <a:buFontTx/>
              <a:buNone/>
              <a:defRPr sz="2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0"/>
              </a:spcBef>
              <a:buFontTx/>
              <a:buNone/>
              <a:defRPr sz="26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0"/>
              </a:spcBef>
              <a:buFontTx/>
              <a:buNone/>
              <a:defRPr sz="2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November 13, 2024</a:t>
            </a:r>
          </a:p>
        </p:txBody>
      </p:sp>
    </p:spTree>
    <p:extLst>
      <p:ext uri="{BB962C8B-B14F-4D97-AF65-F5344CB8AC3E}">
        <p14:creationId xmlns:p14="http://schemas.microsoft.com/office/powerpoint/2010/main" val="1527622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B681511-8476-5955-FE34-A98EC51E4A01}"/>
              </a:ext>
            </a:extLst>
          </p:cNvPr>
          <p:cNvSpPr>
            <a:spLocks noGrp="1"/>
          </p:cNvSpPr>
          <p:nvPr>
            <p:ph idx="1"/>
          </p:nvPr>
        </p:nvSpPr>
        <p:spPr>
          <a:xfrm>
            <a:off x="313925" y="1329071"/>
            <a:ext cx="11621016" cy="3293263"/>
          </a:xfrm>
        </p:spPr>
        <p:txBody>
          <a:bodyPr>
            <a:normAutofit/>
          </a:bodyPr>
          <a:lstStyle/>
          <a:p>
            <a:pPr algn="ctr"/>
            <a:r>
              <a:rPr lang="en-US" b="1" dirty="0">
                <a:solidFill>
                  <a:srgbClr val="00A0AF"/>
                </a:solidFill>
              </a:rPr>
              <a:t>PCLB Post Storm Update:</a:t>
            </a:r>
          </a:p>
          <a:p>
            <a:pPr algn="ctr"/>
            <a:endParaRPr lang="en-US" b="1" dirty="0">
              <a:solidFill>
                <a:srgbClr val="00A0AF"/>
              </a:solidFill>
            </a:endParaRPr>
          </a:p>
          <a:p>
            <a:r>
              <a:rPr lang="en-US" b="1" dirty="0">
                <a:solidFill>
                  <a:srgbClr val="00A0AF"/>
                </a:solidFill>
              </a:rPr>
              <a:t>The DOH Mid-County Building sustained damage that caused it to be closed one day longer than other DOH buildings in Pinellas. </a:t>
            </a:r>
          </a:p>
          <a:p>
            <a:pPr algn="ctr"/>
            <a:endParaRPr lang="en-US" sz="2000" b="1" dirty="0">
              <a:solidFill>
                <a:srgbClr val="00A0AF"/>
              </a:solidFill>
            </a:endParaRPr>
          </a:p>
          <a:p>
            <a:r>
              <a:rPr lang="en-US" b="1" dirty="0">
                <a:solidFill>
                  <a:srgbClr val="00A0AF"/>
                </a:solidFill>
              </a:rPr>
              <a:t>3 staff had flood damage to their homes.</a:t>
            </a:r>
            <a:br>
              <a:rPr lang="en-US" b="1" dirty="0">
                <a:solidFill>
                  <a:srgbClr val="00A0AF"/>
                </a:solidFill>
              </a:rPr>
            </a:br>
            <a:br>
              <a:rPr lang="en-US" b="1" dirty="0">
                <a:solidFill>
                  <a:srgbClr val="00A0AF"/>
                </a:solidFill>
              </a:rPr>
            </a:br>
            <a:endParaRPr lang="en-US" sz="2000" b="1" dirty="0">
              <a:solidFill>
                <a:srgbClr val="00A0AF"/>
              </a:solidFill>
            </a:endParaRPr>
          </a:p>
          <a:p>
            <a:pPr marL="457200" indent="-457200" algn="ctr">
              <a:buFont typeface="Arial" panose="020B0604020202020204" pitchFamily="34" charset="0"/>
              <a:buChar char="•"/>
            </a:pPr>
            <a:endParaRPr lang="en-US" b="1" dirty="0">
              <a:solidFill>
                <a:srgbClr val="00A0AF"/>
              </a:solidFill>
            </a:endParaRPr>
          </a:p>
        </p:txBody>
      </p:sp>
      <p:sp>
        <p:nvSpPr>
          <p:cNvPr id="7" name="Title 2">
            <a:extLst>
              <a:ext uri="{FF2B5EF4-FFF2-40B4-BE49-F238E27FC236}">
                <a16:creationId xmlns:a16="http://schemas.microsoft.com/office/drawing/2014/main" id="{0AED8A04-B3FA-414C-87FE-F48211075AAD}"/>
              </a:ext>
            </a:extLst>
          </p:cNvPr>
          <p:cNvSpPr>
            <a:spLocks noGrp="1"/>
          </p:cNvSpPr>
          <p:nvPr>
            <p:ph type="title"/>
          </p:nvPr>
        </p:nvSpPr>
        <p:spPr/>
        <p:txBody>
          <a:bodyPr>
            <a:normAutofit fontScale="90000"/>
          </a:bodyPr>
          <a:lstStyle/>
          <a:p>
            <a:pPr algn="ctr"/>
            <a:r>
              <a:rPr lang="en-US" dirty="0"/>
              <a:t>Emergency Regulations / State of Emergency Hurricanes Helene and Milton</a:t>
            </a:r>
          </a:p>
        </p:txBody>
      </p:sp>
      <p:pic>
        <p:nvPicPr>
          <p:cNvPr id="3" name="Picture 2">
            <a:extLst>
              <a:ext uri="{FF2B5EF4-FFF2-40B4-BE49-F238E27FC236}">
                <a16:creationId xmlns:a16="http://schemas.microsoft.com/office/drawing/2014/main" id="{E097D0E7-27D0-CE28-C7D1-9A120A5C85B5}"/>
              </a:ext>
            </a:extLst>
          </p:cNvPr>
          <p:cNvPicPr>
            <a:picLocks noChangeAspect="1"/>
          </p:cNvPicPr>
          <p:nvPr/>
        </p:nvPicPr>
        <p:blipFill>
          <a:blip r:embed="rId3"/>
          <a:stretch>
            <a:fillRect/>
          </a:stretch>
        </p:blipFill>
        <p:spPr>
          <a:xfrm>
            <a:off x="7006377" y="3747972"/>
            <a:ext cx="4033536" cy="2135402"/>
          </a:xfrm>
          <a:prstGeom prst="rect">
            <a:avLst/>
          </a:prstGeom>
        </p:spPr>
      </p:pic>
      <p:sp>
        <p:nvSpPr>
          <p:cNvPr id="2" name="TextBox 1">
            <a:extLst>
              <a:ext uri="{FF2B5EF4-FFF2-40B4-BE49-F238E27FC236}">
                <a16:creationId xmlns:a16="http://schemas.microsoft.com/office/drawing/2014/main" id="{F62CB087-B78F-F4B3-C00F-F9C2456726AF}"/>
              </a:ext>
            </a:extLst>
          </p:cNvPr>
          <p:cNvSpPr txBox="1"/>
          <p:nvPr/>
        </p:nvSpPr>
        <p:spPr>
          <a:xfrm>
            <a:off x="313925" y="3866936"/>
            <a:ext cx="6237406" cy="1661993"/>
          </a:xfrm>
          <a:prstGeom prst="rect">
            <a:avLst/>
          </a:prstGeom>
          <a:noFill/>
        </p:spPr>
        <p:txBody>
          <a:bodyPr wrap="square" rtlCol="0">
            <a:spAutoFit/>
          </a:bodyPr>
          <a:lstStyle/>
          <a:p>
            <a:r>
              <a:rPr lang="en-US" sz="2800" b="1" dirty="0">
                <a:solidFill>
                  <a:srgbClr val="00A0AF"/>
                </a:solidFill>
              </a:rPr>
              <a:t>DOH granted additional emergency </a:t>
            </a:r>
          </a:p>
          <a:p>
            <a:r>
              <a:rPr lang="en-US" sz="2800" b="1" dirty="0">
                <a:solidFill>
                  <a:srgbClr val="00A0AF"/>
                </a:solidFill>
              </a:rPr>
              <a:t>time off to those employees who had damage to their homes.</a:t>
            </a:r>
          </a:p>
          <a:p>
            <a:pPr algn="ctr"/>
            <a:endParaRPr lang="en-US" dirty="0"/>
          </a:p>
        </p:txBody>
      </p:sp>
    </p:spTree>
    <p:extLst>
      <p:ext uri="{BB962C8B-B14F-4D97-AF65-F5344CB8AC3E}">
        <p14:creationId xmlns:p14="http://schemas.microsoft.com/office/powerpoint/2010/main" val="2858750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B681511-8476-5955-FE34-A98EC51E4A01}"/>
              </a:ext>
            </a:extLst>
          </p:cNvPr>
          <p:cNvSpPr>
            <a:spLocks noGrp="1"/>
          </p:cNvSpPr>
          <p:nvPr>
            <p:ph idx="1"/>
          </p:nvPr>
        </p:nvSpPr>
        <p:spPr>
          <a:xfrm>
            <a:off x="427839" y="1418666"/>
            <a:ext cx="11140706" cy="4722074"/>
          </a:xfrm>
        </p:spPr>
        <p:txBody>
          <a:bodyPr>
            <a:normAutofit fontScale="92500" lnSpcReduction="10000"/>
          </a:bodyPr>
          <a:lstStyle/>
          <a:p>
            <a:r>
              <a:rPr lang="en-US" sz="2500" b="1" dirty="0">
                <a:solidFill>
                  <a:srgbClr val="00A0AF"/>
                </a:solidFill>
              </a:rPr>
              <a:t>Lessons Learned:</a:t>
            </a:r>
          </a:p>
          <a:p>
            <a:endParaRPr lang="en-US" sz="2500" b="1" dirty="0">
              <a:solidFill>
                <a:srgbClr val="00A0AF"/>
              </a:solidFill>
            </a:endParaRPr>
          </a:p>
          <a:p>
            <a:r>
              <a:rPr lang="en-US" sz="2500" b="1" dirty="0">
                <a:solidFill>
                  <a:srgbClr val="00A0AF"/>
                </a:solidFill>
              </a:rPr>
              <a:t>We need to collect emergency contact and phone number for children’s centers in the event the building is closed. </a:t>
            </a:r>
          </a:p>
          <a:p>
            <a:endParaRPr lang="en-US" sz="2500" b="1" dirty="0">
              <a:solidFill>
                <a:srgbClr val="00A0AF"/>
              </a:solidFill>
            </a:endParaRPr>
          </a:p>
          <a:p>
            <a:r>
              <a:rPr lang="en-US" sz="2500" b="1" dirty="0">
                <a:solidFill>
                  <a:srgbClr val="00A0AF"/>
                </a:solidFill>
              </a:rPr>
              <a:t>Due to lack of power and internet connections, providers were not able to contact PCLB which affected our ability to report status to DCF and DOH.</a:t>
            </a:r>
          </a:p>
          <a:p>
            <a:endParaRPr lang="en-US" sz="2500" b="1" dirty="0">
              <a:solidFill>
                <a:srgbClr val="00A0AF"/>
              </a:solidFill>
            </a:endParaRPr>
          </a:p>
          <a:p>
            <a:r>
              <a:rPr lang="en-US" sz="2500" b="1" dirty="0">
                <a:solidFill>
                  <a:srgbClr val="00A0AF"/>
                </a:solidFill>
              </a:rPr>
              <a:t>Not all providers reported their status or the need to continue the use of emergency regulations after they ceased.</a:t>
            </a:r>
          </a:p>
          <a:p>
            <a:endParaRPr lang="en-US" sz="2500" b="1" dirty="0">
              <a:solidFill>
                <a:srgbClr val="00A0AF"/>
              </a:solidFill>
            </a:endParaRPr>
          </a:p>
          <a:p>
            <a:r>
              <a:rPr lang="en-US" sz="2500" b="1" dirty="0">
                <a:solidFill>
                  <a:srgbClr val="00A0AF"/>
                </a:solidFill>
              </a:rPr>
              <a:t>Phone lines with voice mail service was cumbersome and not an efficient way to collect necessary data from providers.</a:t>
            </a:r>
          </a:p>
          <a:p>
            <a:endParaRPr lang="en-US" sz="2500" b="1" dirty="0">
              <a:solidFill>
                <a:srgbClr val="00A0AF"/>
              </a:solidFill>
            </a:endParaRPr>
          </a:p>
          <a:p>
            <a:r>
              <a:rPr lang="en-US" sz="2500" b="1" dirty="0">
                <a:solidFill>
                  <a:srgbClr val="00A0AF"/>
                </a:solidFill>
              </a:rPr>
              <a:t>Providers will still call and / or email their licensing specialists instead of calling the emergency number.</a:t>
            </a:r>
          </a:p>
          <a:p>
            <a:endParaRPr lang="en-US" sz="2500" b="1" dirty="0">
              <a:solidFill>
                <a:srgbClr val="00A0AF"/>
              </a:solidFill>
            </a:endParaRPr>
          </a:p>
          <a:p>
            <a:endParaRPr lang="en-US" b="1" dirty="0">
              <a:solidFill>
                <a:srgbClr val="00A0AF"/>
              </a:solidFill>
            </a:endParaRPr>
          </a:p>
          <a:p>
            <a:pPr marL="457200" indent="-457200">
              <a:buFont typeface="Arial" panose="020B0604020202020204" pitchFamily="34" charset="0"/>
              <a:buChar char="•"/>
            </a:pPr>
            <a:endParaRPr lang="en-US" b="1" dirty="0">
              <a:solidFill>
                <a:srgbClr val="00A0AF"/>
              </a:solidFill>
            </a:endParaRPr>
          </a:p>
        </p:txBody>
      </p:sp>
      <p:sp>
        <p:nvSpPr>
          <p:cNvPr id="7" name="Title 2">
            <a:extLst>
              <a:ext uri="{FF2B5EF4-FFF2-40B4-BE49-F238E27FC236}">
                <a16:creationId xmlns:a16="http://schemas.microsoft.com/office/drawing/2014/main" id="{0AED8A04-B3FA-414C-87FE-F48211075AAD}"/>
              </a:ext>
            </a:extLst>
          </p:cNvPr>
          <p:cNvSpPr>
            <a:spLocks noGrp="1"/>
          </p:cNvSpPr>
          <p:nvPr>
            <p:ph type="title"/>
          </p:nvPr>
        </p:nvSpPr>
        <p:spPr/>
        <p:txBody>
          <a:bodyPr>
            <a:normAutofit fontScale="90000"/>
          </a:bodyPr>
          <a:lstStyle/>
          <a:p>
            <a:pPr algn="ctr"/>
            <a:r>
              <a:rPr lang="en-US" dirty="0"/>
              <a:t>Emergency Regulations / State of Emergency Hurricanes Helene and Milton</a:t>
            </a:r>
          </a:p>
        </p:txBody>
      </p:sp>
    </p:spTree>
    <p:extLst>
      <p:ext uri="{BB962C8B-B14F-4D97-AF65-F5344CB8AC3E}">
        <p14:creationId xmlns:p14="http://schemas.microsoft.com/office/powerpoint/2010/main" val="3658748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B681511-8476-5955-FE34-A98EC51E4A01}"/>
              </a:ext>
            </a:extLst>
          </p:cNvPr>
          <p:cNvSpPr>
            <a:spLocks noGrp="1"/>
          </p:cNvSpPr>
          <p:nvPr>
            <p:ph idx="1"/>
          </p:nvPr>
        </p:nvSpPr>
        <p:spPr>
          <a:xfrm>
            <a:off x="230665" y="1621048"/>
            <a:ext cx="11562889" cy="899961"/>
          </a:xfrm>
        </p:spPr>
        <p:txBody>
          <a:bodyPr>
            <a:normAutofit/>
          </a:bodyPr>
          <a:lstStyle/>
          <a:p>
            <a:r>
              <a:rPr lang="en-US" sz="2500" b="1" dirty="0">
                <a:solidFill>
                  <a:srgbClr val="00A0AF"/>
                </a:solidFill>
              </a:rPr>
              <a:t>After this Hurricane Season is over on November 30</a:t>
            </a:r>
            <a:r>
              <a:rPr lang="en-US" sz="2500" b="1" baseline="30000" dirty="0">
                <a:solidFill>
                  <a:srgbClr val="00A0AF"/>
                </a:solidFill>
              </a:rPr>
              <a:t>th</a:t>
            </a:r>
            <a:r>
              <a:rPr lang="en-US" sz="2500" b="1" dirty="0">
                <a:solidFill>
                  <a:srgbClr val="00A0AF"/>
                </a:solidFill>
              </a:rPr>
              <a:t>, PCLB Staff will revisit the Emergency Preparedness Plans focusing on:</a:t>
            </a:r>
          </a:p>
          <a:p>
            <a:pPr marL="342900" indent="-342900">
              <a:buFont typeface="Arial" panose="020B0604020202020204" pitchFamily="34" charset="0"/>
              <a:buChar char="•"/>
            </a:pPr>
            <a:endParaRPr lang="en-US" sz="2500" b="1" dirty="0">
              <a:solidFill>
                <a:srgbClr val="00A0AF"/>
              </a:solidFill>
            </a:endParaRPr>
          </a:p>
          <a:p>
            <a:endParaRPr lang="en-US" b="1" dirty="0">
              <a:solidFill>
                <a:srgbClr val="00A0AF"/>
              </a:solidFill>
            </a:endParaRPr>
          </a:p>
        </p:txBody>
      </p:sp>
      <p:sp>
        <p:nvSpPr>
          <p:cNvPr id="7" name="Title 2">
            <a:extLst>
              <a:ext uri="{FF2B5EF4-FFF2-40B4-BE49-F238E27FC236}">
                <a16:creationId xmlns:a16="http://schemas.microsoft.com/office/drawing/2014/main" id="{0AED8A04-B3FA-414C-87FE-F48211075AAD}"/>
              </a:ext>
            </a:extLst>
          </p:cNvPr>
          <p:cNvSpPr>
            <a:spLocks noGrp="1"/>
          </p:cNvSpPr>
          <p:nvPr>
            <p:ph type="title"/>
          </p:nvPr>
        </p:nvSpPr>
        <p:spPr/>
        <p:txBody>
          <a:bodyPr>
            <a:normAutofit fontScale="90000"/>
          </a:bodyPr>
          <a:lstStyle/>
          <a:p>
            <a:pPr algn="ctr"/>
            <a:r>
              <a:rPr lang="en-US" dirty="0"/>
              <a:t>Emergency Regulations / State of Emergency Hurricanes Helene and Milton</a:t>
            </a:r>
          </a:p>
        </p:txBody>
      </p:sp>
      <p:pic>
        <p:nvPicPr>
          <p:cNvPr id="2" name="Picture 1">
            <a:extLst>
              <a:ext uri="{FF2B5EF4-FFF2-40B4-BE49-F238E27FC236}">
                <a16:creationId xmlns:a16="http://schemas.microsoft.com/office/drawing/2014/main" id="{A184DA95-1804-D691-CF1A-4762E0F3E56C}"/>
              </a:ext>
            </a:extLst>
          </p:cNvPr>
          <p:cNvPicPr>
            <a:picLocks noChangeAspect="1"/>
          </p:cNvPicPr>
          <p:nvPr/>
        </p:nvPicPr>
        <p:blipFill>
          <a:blip r:embed="rId3"/>
          <a:stretch>
            <a:fillRect/>
          </a:stretch>
        </p:blipFill>
        <p:spPr>
          <a:xfrm>
            <a:off x="230665" y="2939753"/>
            <a:ext cx="3788202" cy="2151140"/>
          </a:xfrm>
          <a:prstGeom prst="rect">
            <a:avLst/>
          </a:prstGeom>
        </p:spPr>
      </p:pic>
      <p:sp>
        <p:nvSpPr>
          <p:cNvPr id="3" name="Content Placeholder 7">
            <a:extLst>
              <a:ext uri="{FF2B5EF4-FFF2-40B4-BE49-F238E27FC236}">
                <a16:creationId xmlns:a16="http://schemas.microsoft.com/office/drawing/2014/main" id="{AD8D5539-B5DF-255D-0308-74DD48D8D034}"/>
              </a:ext>
            </a:extLst>
          </p:cNvPr>
          <p:cNvSpPr txBox="1">
            <a:spLocks/>
          </p:cNvSpPr>
          <p:nvPr/>
        </p:nvSpPr>
        <p:spPr>
          <a:xfrm>
            <a:off x="4134995" y="2396382"/>
            <a:ext cx="7914575" cy="351905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Tx/>
              <a:buNone/>
              <a:defRPr sz="2800" b="0" kern="1200" baseline="0">
                <a:solidFill>
                  <a:schemeClr val="tx1"/>
                </a:solidFill>
                <a:latin typeface="+mn-lt"/>
                <a:ea typeface="+mn-ea"/>
                <a:cs typeface="Arial" panose="020B0604020202020204" pitchFamily="34" charset="0"/>
              </a:defRPr>
            </a:lvl1pPr>
            <a:lvl2pPr marL="457200" indent="0" algn="l" defTabSz="914400" rtl="0" eaLnBrk="1" latinLnBrk="0" hangingPunct="1">
              <a:lnSpc>
                <a:spcPct val="90000"/>
              </a:lnSpc>
              <a:spcBef>
                <a:spcPts val="0"/>
              </a:spcBef>
              <a:buFontTx/>
              <a:buNone/>
              <a:defRPr sz="26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0"/>
              </a:spcBef>
              <a:buFontTx/>
              <a:buNone/>
              <a:defRPr sz="2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0"/>
              </a:spcBef>
              <a:buFontTx/>
              <a:buNone/>
              <a:defRPr sz="26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0"/>
              </a:spcBef>
              <a:buFontTx/>
              <a:buNone/>
              <a:defRPr sz="2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500" b="1" dirty="0">
              <a:solidFill>
                <a:srgbClr val="00A0AF"/>
              </a:solidFill>
            </a:endParaRPr>
          </a:p>
          <a:p>
            <a:pPr marL="342900" indent="-342900">
              <a:buFont typeface="Arial" panose="020B0604020202020204" pitchFamily="34" charset="0"/>
              <a:buChar char="•"/>
            </a:pPr>
            <a:r>
              <a:rPr lang="en-US" sz="2500" b="1" dirty="0">
                <a:solidFill>
                  <a:srgbClr val="00A0AF"/>
                </a:solidFill>
              </a:rPr>
              <a:t>The collection of emergency contacts for </a:t>
            </a:r>
          </a:p>
          <a:p>
            <a:r>
              <a:rPr lang="en-US" sz="2500" b="1" dirty="0">
                <a:solidFill>
                  <a:srgbClr val="00A0AF"/>
                </a:solidFill>
              </a:rPr>
              <a:t>    centers in the event of closure.</a:t>
            </a:r>
          </a:p>
          <a:p>
            <a:pPr marL="342900" indent="-342900">
              <a:buFont typeface="Arial" panose="020B0604020202020204" pitchFamily="34" charset="0"/>
              <a:buChar char="•"/>
            </a:pPr>
            <a:r>
              <a:rPr lang="en-US" sz="2500" b="1" dirty="0">
                <a:solidFill>
                  <a:srgbClr val="00A0AF"/>
                </a:solidFill>
              </a:rPr>
              <a:t>More efficient ways for providers to report their </a:t>
            </a:r>
          </a:p>
          <a:p>
            <a:r>
              <a:rPr lang="en-US" sz="2500" b="1" dirty="0">
                <a:solidFill>
                  <a:srgbClr val="00A0AF"/>
                </a:solidFill>
              </a:rPr>
              <a:t>    operational status to PCLB.</a:t>
            </a:r>
          </a:p>
          <a:p>
            <a:pPr marL="342900" indent="-342900">
              <a:buFont typeface="Arial" panose="020B0604020202020204" pitchFamily="34" charset="0"/>
              <a:buChar char="•"/>
            </a:pPr>
            <a:r>
              <a:rPr lang="en-US" sz="2500" b="1" dirty="0">
                <a:solidFill>
                  <a:srgbClr val="00A0AF"/>
                </a:solidFill>
              </a:rPr>
              <a:t>Ensuring the required communication from </a:t>
            </a:r>
          </a:p>
          <a:p>
            <a:r>
              <a:rPr lang="en-US" sz="2500" b="1" dirty="0">
                <a:solidFill>
                  <a:srgbClr val="00A0AF"/>
                </a:solidFill>
              </a:rPr>
              <a:t>    providers through the proper channels to </a:t>
            </a:r>
          </a:p>
          <a:p>
            <a:r>
              <a:rPr lang="en-US" sz="2500" b="1" dirty="0">
                <a:solidFill>
                  <a:srgbClr val="00A0AF"/>
                </a:solidFill>
              </a:rPr>
              <a:t>    include both short-term and long-term statuses.</a:t>
            </a:r>
          </a:p>
          <a:p>
            <a:pPr marL="342900" indent="-342900">
              <a:buFont typeface="Arial" panose="020B0604020202020204" pitchFamily="34" charset="0"/>
              <a:buChar char="•"/>
            </a:pPr>
            <a:r>
              <a:rPr lang="en-US" sz="2500" b="1" dirty="0">
                <a:solidFill>
                  <a:srgbClr val="00A0AF"/>
                </a:solidFill>
              </a:rPr>
              <a:t>A better way of tracking providers status for </a:t>
            </a:r>
          </a:p>
          <a:p>
            <a:r>
              <a:rPr lang="en-US" sz="2500" b="1" dirty="0">
                <a:solidFill>
                  <a:srgbClr val="00A0AF"/>
                </a:solidFill>
              </a:rPr>
              <a:t>    recording purposes.</a:t>
            </a:r>
            <a:endParaRPr lang="en-US" b="1" dirty="0">
              <a:solidFill>
                <a:srgbClr val="00A0AF"/>
              </a:solidFill>
            </a:endParaRPr>
          </a:p>
          <a:p>
            <a:pPr marL="457200" indent="-457200">
              <a:buFont typeface="Arial" panose="020B0604020202020204" pitchFamily="34" charset="0"/>
              <a:buChar char="•"/>
            </a:pPr>
            <a:endParaRPr lang="en-US" b="1" dirty="0">
              <a:solidFill>
                <a:srgbClr val="00A0AF"/>
              </a:solidFill>
            </a:endParaRPr>
          </a:p>
        </p:txBody>
      </p:sp>
    </p:spTree>
    <p:extLst>
      <p:ext uri="{BB962C8B-B14F-4D97-AF65-F5344CB8AC3E}">
        <p14:creationId xmlns:p14="http://schemas.microsoft.com/office/powerpoint/2010/main" val="4215003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C602B0-EF62-15BF-F7A6-A842FDE4DAA0}"/>
              </a:ext>
            </a:extLst>
          </p:cNvPr>
          <p:cNvSpPr>
            <a:spLocks noGrp="1"/>
          </p:cNvSpPr>
          <p:nvPr>
            <p:ph idx="1"/>
          </p:nvPr>
        </p:nvSpPr>
        <p:spPr>
          <a:xfrm>
            <a:off x="3594765" y="2425148"/>
            <a:ext cx="7916913" cy="2391781"/>
          </a:xfrm>
        </p:spPr>
        <p:txBody>
          <a:bodyPr>
            <a:normAutofit lnSpcReduction="10000"/>
          </a:bodyPr>
          <a:lstStyle/>
          <a:p>
            <a:pPr>
              <a:spcBef>
                <a:spcPts val="0"/>
              </a:spcBef>
            </a:pPr>
            <a:r>
              <a:rPr lang="en-US" b="1" dirty="0">
                <a:solidFill>
                  <a:srgbClr val="00A0AF"/>
                </a:solidFill>
              </a:rPr>
              <a:t>Faith Bornoff M.Ed.</a:t>
            </a:r>
          </a:p>
          <a:p>
            <a:pPr>
              <a:spcBef>
                <a:spcPts val="0"/>
              </a:spcBef>
            </a:pPr>
            <a:r>
              <a:rPr lang="en-US" dirty="0"/>
              <a:t>Executive Director</a:t>
            </a:r>
          </a:p>
          <a:p>
            <a:pPr>
              <a:spcBef>
                <a:spcPts val="0"/>
              </a:spcBef>
            </a:pPr>
            <a:r>
              <a:rPr lang="en-US" dirty="0"/>
              <a:t>Pinellas County License Board</a:t>
            </a:r>
          </a:p>
          <a:p>
            <a:pPr>
              <a:spcBef>
                <a:spcPts val="0"/>
              </a:spcBef>
            </a:pPr>
            <a:r>
              <a:rPr lang="en-US" dirty="0"/>
              <a:t>Child Care Licensing</a:t>
            </a:r>
          </a:p>
          <a:p>
            <a:pPr>
              <a:spcBef>
                <a:spcPts val="0"/>
              </a:spcBef>
            </a:pPr>
            <a:r>
              <a:rPr lang="en-US" dirty="0"/>
              <a:t>727-275-6451</a:t>
            </a:r>
          </a:p>
          <a:p>
            <a:pPr>
              <a:spcBef>
                <a:spcPts val="0"/>
              </a:spcBef>
            </a:pPr>
            <a:r>
              <a:rPr lang="en-US" dirty="0"/>
              <a:t>faith.bornoff@flhealth.gov</a:t>
            </a:r>
          </a:p>
          <a:p>
            <a:pPr>
              <a:spcBef>
                <a:spcPts val="0"/>
              </a:spcBef>
            </a:pPr>
            <a:endParaRPr lang="en-US" dirty="0"/>
          </a:p>
        </p:txBody>
      </p:sp>
      <p:sp>
        <p:nvSpPr>
          <p:cNvPr id="3" name="Title 2">
            <a:extLst>
              <a:ext uri="{FF2B5EF4-FFF2-40B4-BE49-F238E27FC236}">
                <a16:creationId xmlns:a16="http://schemas.microsoft.com/office/drawing/2014/main" id="{818711CA-4886-A901-3495-A257D84445CD}"/>
              </a:ext>
            </a:extLst>
          </p:cNvPr>
          <p:cNvSpPr>
            <a:spLocks noGrp="1"/>
          </p:cNvSpPr>
          <p:nvPr>
            <p:ph type="title"/>
          </p:nvPr>
        </p:nvSpPr>
        <p:spPr/>
        <p:txBody>
          <a:bodyPr/>
          <a:lstStyle/>
          <a:p>
            <a:r>
              <a:rPr lang="en-US" dirty="0"/>
              <a:t>Contact Information</a:t>
            </a:r>
          </a:p>
        </p:txBody>
      </p:sp>
      <p:pic>
        <p:nvPicPr>
          <p:cNvPr id="5" name="Picture 4" descr="A person taking a selfie&#10;&#10;Description automatically generated">
            <a:extLst>
              <a:ext uri="{FF2B5EF4-FFF2-40B4-BE49-F238E27FC236}">
                <a16:creationId xmlns:a16="http://schemas.microsoft.com/office/drawing/2014/main" id="{D8EAE654-AF3E-0079-91A2-22C4D9FD2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19663" y="2182925"/>
            <a:ext cx="3322866" cy="2492150"/>
          </a:xfrm>
          <a:prstGeom prst="rect">
            <a:avLst/>
          </a:prstGeom>
        </p:spPr>
      </p:pic>
    </p:spTree>
    <p:extLst>
      <p:ext uri="{BB962C8B-B14F-4D97-AF65-F5344CB8AC3E}">
        <p14:creationId xmlns:p14="http://schemas.microsoft.com/office/powerpoint/2010/main" val="3582158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94EBD42-C2F0-5AD1-7294-84ECD29DE70A}"/>
              </a:ext>
            </a:extLst>
          </p:cNvPr>
          <p:cNvSpPr>
            <a:spLocks noGrp="1"/>
          </p:cNvSpPr>
          <p:nvPr>
            <p:ph idx="1"/>
          </p:nvPr>
        </p:nvSpPr>
        <p:spPr>
          <a:xfrm>
            <a:off x="2325153" y="2733261"/>
            <a:ext cx="9243392" cy="3431527"/>
          </a:xfrm>
        </p:spPr>
        <p:txBody>
          <a:bodyPr/>
          <a:lstStyle/>
          <a:p>
            <a:pPr>
              <a:spcBef>
                <a:spcPts val="0"/>
              </a:spcBef>
            </a:pPr>
            <a:r>
              <a:rPr lang="en-US" b="1" dirty="0">
                <a:solidFill>
                  <a:srgbClr val="00A0AF"/>
                </a:solidFill>
              </a:rPr>
              <a:t>Faith Bornoff M.Ed.</a:t>
            </a:r>
          </a:p>
          <a:p>
            <a:pPr>
              <a:spcBef>
                <a:spcPts val="0"/>
              </a:spcBef>
            </a:pPr>
            <a:r>
              <a:rPr lang="en-US" sz="2600" dirty="0"/>
              <a:t>Executive Director</a:t>
            </a:r>
          </a:p>
          <a:p>
            <a:pPr>
              <a:spcBef>
                <a:spcPts val="0"/>
              </a:spcBef>
            </a:pPr>
            <a:r>
              <a:rPr lang="en-US" sz="2600" dirty="0"/>
              <a:t>Florida Department of Health in Pinellas County</a:t>
            </a:r>
          </a:p>
          <a:p>
            <a:pPr>
              <a:spcBef>
                <a:spcPts val="0"/>
              </a:spcBef>
            </a:pPr>
            <a:r>
              <a:rPr lang="en-US" sz="2600" dirty="0"/>
              <a:t>Pinellas County License Board (PCLB)</a:t>
            </a:r>
          </a:p>
        </p:txBody>
      </p:sp>
      <p:sp>
        <p:nvSpPr>
          <p:cNvPr id="7" name="Title 2">
            <a:extLst>
              <a:ext uri="{FF2B5EF4-FFF2-40B4-BE49-F238E27FC236}">
                <a16:creationId xmlns:a16="http://schemas.microsoft.com/office/drawing/2014/main" id="{0AED8A04-B3FA-414C-87FE-F48211075AAD}"/>
              </a:ext>
            </a:extLst>
          </p:cNvPr>
          <p:cNvSpPr>
            <a:spLocks noGrp="1"/>
          </p:cNvSpPr>
          <p:nvPr>
            <p:ph type="title"/>
          </p:nvPr>
        </p:nvSpPr>
        <p:spPr>
          <a:xfrm>
            <a:off x="75502" y="237061"/>
            <a:ext cx="12116498" cy="1080938"/>
          </a:xfrm>
        </p:spPr>
        <p:txBody>
          <a:bodyPr>
            <a:normAutofit fontScale="90000"/>
          </a:bodyPr>
          <a:lstStyle/>
          <a:p>
            <a:pPr algn="ctr"/>
            <a:r>
              <a:rPr lang="en-US" dirty="0"/>
              <a:t>Emergency Regulations / State of Emergency Hurricanes Helene and Milton</a:t>
            </a:r>
          </a:p>
        </p:txBody>
      </p:sp>
      <p:pic>
        <p:nvPicPr>
          <p:cNvPr id="6" name="Picture 5" descr="A logo for a health company&#10;&#10;Description automatically generated">
            <a:extLst>
              <a:ext uri="{FF2B5EF4-FFF2-40B4-BE49-F238E27FC236}">
                <a16:creationId xmlns:a16="http://schemas.microsoft.com/office/drawing/2014/main" id="{2D3C1187-3FC0-FA84-F39B-0732B7D3B6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969" y="2421004"/>
            <a:ext cx="1679992" cy="2015991"/>
          </a:xfrm>
          <a:prstGeom prst="rect">
            <a:avLst/>
          </a:prstGeom>
        </p:spPr>
      </p:pic>
    </p:spTree>
    <p:extLst>
      <p:ext uri="{BB962C8B-B14F-4D97-AF65-F5344CB8AC3E}">
        <p14:creationId xmlns:p14="http://schemas.microsoft.com/office/powerpoint/2010/main" val="3107003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B681511-8476-5955-FE34-A98EC51E4A01}"/>
              </a:ext>
            </a:extLst>
          </p:cNvPr>
          <p:cNvSpPr>
            <a:spLocks noGrp="1"/>
          </p:cNvSpPr>
          <p:nvPr>
            <p:ph idx="1"/>
          </p:nvPr>
        </p:nvSpPr>
        <p:spPr/>
        <p:txBody>
          <a:bodyPr>
            <a:normAutofit/>
          </a:bodyPr>
          <a:lstStyle/>
          <a:p>
            <a:r>
              <a:rPr lang="en-US" b="1" dirty="0">
                <a:solidFill>
                  <a:srgbClr val="00A0AF"/>
                </a:solidFill>
              </a:rPr>
              <a:t>As Department of Health (DOH) Employees, Pinellas County License Board (PCLB) Staff are required to serve in Special Needs Shelters.</a:t>
            </a:r>
          </a:p>
          <a:p>
            <a:endParaRPr lang="en-US" b="1" dirty="0">
              <a:solidFill>
                <a:srgbClr val="00A0AF"/>
              </a:solidFill>
            </a:endParaRPr>
          </a:p>
          <a:p>
            <a:endParaRPr lang="en-US" b="1" dirty="0">
              <a:solidFill>
                <a:srgbClr val="00A0AF"/>
              </a:solidFill>
            </a:endParaRPr>
          </a:p>
        </p:txBody>
      </p:sp>
      <p:sp>
        <p:nvSpPr>
          <p:cNvPr id="7" name="Title 2">
            <a:extLst>
              <a:ext uri="{FF2B5EF4-FFF2-40B4-BE49-F238E27FC236}">
                <a16:creationId xmlns:a16="http://schemas.microsoft.com/office/drawing/2014/main" id="{0AED8A04-B3FA-414C-87FE-F48211075AAD}"/>
              </a:ext>
            </a:extLst>
          </p:cNvPr>
          <p:cNvSpPr>
            <a:spLocks noGrp="1"/>
          </p:cNvSpPr>
          <p:nvPr>
            <p:ph type="title"/>
          </p:nvPr>
        </p:nvSpPr>
        <p:spPr/>
        <p:txBody>
          <a:bodyPr>
            <a:normAutofit fontScale="90000"/>
          </a:bodyPr>
          <a:lstStyle/>
          <a:p>
            <a:pPr algn="ctr"/>
            <a:r>
              <a:rPr lang="en-US" dirty="0"/>
              <a:t>Emergency Regulations / State of Emergency Hurricanes Helene and Milton</a:t>
            </a:r>
          </a:p>
        </p:txBody>
      </p:sp>
      <p:pic>
        <p:nvPicPr>
          <p:cNvPr id="3" name="Picture 2">
            <a:extLst>
              <a:ext uri="{FF2B5EF4-FFF2-40B4-BE49-F238E27FC236}">
                <a16:creationId xmlns:a16="http://schemas.microsoft.com/office/drawing/2014/main" id="{AC64227A-31AC-7D59-F2CC-3E421EFC7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843332" y="3353500"/>
            <a:ext cx="2951645" cy="2213734"/>
          </a:xfrm>
          <a:prstGeom prst="rect">
            <a:avLst/>
          </a:prstGeom>
        </p:spPr>
      </p:pic>
      <p:pic>
        <p:nvPicPr>
          <p:cNvPr id="5" name="Picture 4" descr="A picture containing indoor, messy, clothes, cluttered&#10;&#10;Description automatically generated">
            <a:extLst>
              <a:ext uri="{FF2B5EF4-FFF2-40B4-BE49-F238E27FC236}">
                <a16:creationId xmlns:a16="http://schemas.microsoft.com/office/drawing/2014/main" id="{214F2C36-488F-0B88-DDD1-B9671E26CD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990" y="2984546"/>
            <a:ext cx="2071207" cy="2761609"/>
          </a:xfrm>
          <a:prstGeom prst="rect">
            <a:avLst/>
          </a:prstGeom>
        </p:spPr>
      </p:pic>
      <p:pic>
        <p:nvPicPr>
          <p:cNvPr id="9" name="Picture 8" descr="A person wearing headphones&#10;&#10;Description automatically generated with medium confidence">
            <a:extLst>
              <a:ext uri="{FF2B5EF4-FFF2-40B4-BE49-F238E27FC236}">
                <a16:creationId xmlns:a16="http://schemas.microsoft.com/office/drawing/2014/main" id="{A281B379-DF6D-FCD5-4BE6-0F8586F58F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406329" y="3329748"/>
            <a:ext cx="2761612" cy="2071209"/>
          </a:xfrm>
          <a:prstGeom prst="rect">
            <a:avLst/>
          </a:prstGeom>
        </p:spPr>
      </p:pic>
      <p:pic>
        <p:nvPicPr>
          <p:cNvPr id="11" name="Picture 10" descr="A picture containing outdoor, cement, stone&#10;&#10;Description automatically generated">
            <a:extLst>
              <a:ext uri="{FF2B5EF4-FFF2-40B4-BE49-F238E27FC236}">
                <a16:creationId xmlns:a16="http://schemas.microsoft.com/office/drawing/2014/main" id="{19203AD4-C102-94B7-14A4-66258E7F96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3071" y="2988274"/>
            <a:ext cx="3677174" cy="2757881"/>
          </a:xfrm>
          <a:prstGeom prst="rect">
            <a:avLst/>
          </a:prstGeom>
        </p:spPr>
      </p:pic>
    </p:spTree>
    <p:extLst>
      <p:ext uri="{BB962C8B-B14F-4D97-AF65-F5344CB8AC3E}">
        <p14:creationId xmlns:p14="http://schemas.microsoft.com/office/powerpoint/2010/main" val="3372689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B681511-8476-5955-FE34-A98EC51E4A01}"/>
              </a:ext>
            </a:extLst>
          </p:cNvPr>
          <p:cNvSpPr>
            <a:spLocks noGrp="1"/>
          </p:cNvSpPr>
          <p:nvPr>
            <p:ph idx="1"/>
          </p:nvPr>
        </p:nvSpPr>
        <p:spPr/>
        <p:txBody>
          <a:bodyPr>
            <a:normAutofit/>
          </a:bodyPr>
          <a:lstStyle/>
          <a:p>
            <a:r>
              <a:rPr lang="en-US" b="1" dirty="0">
                <a:solidFill>
                  <a:srgbClr val="00A0AF"/>
                </a:solidFill>
              </a:rPr>
              <a:t>To ensure the continuation of child care </a:t>
            </a:r>
          </a:p>
          <a:p>
            <a:r>
              <a:rPr lang="en-US" b="1" dirty="0">
                <a:solidFill>
                  <a:srgbClr val="00A0AF"/>
                </a:solidFill>
              </a:rPr>
              <a:t>operations throughout the county, three </a:t>
            </a:r>
          </a:p>
          <a:p>
            <a:r>
              <a:rPr lang="en-US" b="1" dirty="0">
                <a:solidFill>
                  <a:srgbClr val="00A0AF"/>
                </a:solidFill>
              </a:rPr>
              <a:t>PCLB staff have been assigned to assist </a:t>
            </a:r>
          </a:p>
          <a:p>
            <a:r>
              <a:rPr lang="en-US" b="1" dirty="0">
                <a:solidFill>
                  <a:srgbClr val="00A0AF"/>
                </a:solidFill>
              </a:rPr>
              <a:t>child care programs with issues that arise </a:t>
            </a:r>
          </a:p>
          <a:p>
            <a:r>
              <a:rPr lang="en-US" b="1" dirty="0">
                <a:solidFill>
                  <a:srgbClr val="00A0AF"/>
                </a:solidFill>
              </a:rPr>
              <a:t>following a weather-related event. </a:t>
            </a:r>
          </a:p>
          <a:p>
            <a:endParaRPr lang="en-US" b="1" dirty="0">
              <a:solidFill>
                <a:srgbClr val="00A0AF"/>
              </a:solidFill>
            </a:endParaRPr>
          </a:p>
          <a:p>
            <a:r>
              <a:rPr lang="en-US" b="1" dirty="0">
                <a:solidFill>
                  <a:srgbClr val="00A0AF"/>
                </a:solidFill>
              </a:rPr>
              <a:t>Post Storm Team: </a:t>
            </a:r>
          </a:p>
          <a:p>
            <a:r>
              <a:rPr lang="en-US" b="1" dirty="0">
                <a:solidFill>
                  <a:srgbClr val="00A0AF"/>
                </a:solidFill>
              </a:rPr>
              <a:t>1 Supervisor and 2 Licensing Specialists</a:t>
            </a:r>
          </a:p>
          <a:p>
            <a:endParaRPr lang="en-US" b="1" dirty="0">
              <a:solidFill>
                <a:srgbClr val="00A0AF"/>
              </a:solidFill>
            </a:endParaRPr>
          </a:p>
        </p:txBody>
      </p:sp>
      <p:sp>
        <p:nvSpPr>
          <p:cNvPr id="7" name="Title 2">
            <a:extLst>
              <a:ext uri="{FF2B5EF4-FFF2-40B4-BE49-F238E27FC236}">
                <a16:creationId xmlns:a16="http://schemas.microsoft.com/office/drawing/2014/main" id="{0AED8A04-B3FA-414C-87FE-F48211075AAD}"/>
              </a:ext>
            </a:extLst>
          </p:cNvPr>
          <p:cNvSpPr>
            <a:spLocks noGrp="1"/>
          </p:cNvSpPr>
          <p:nvPr>
            <p:ph type="title"/>
          </p:nvPr>
        </p:nvSpPr>
        <p:spPr/>
        <p:txBody>
          <a:bodyPr>
            <a:normAutofit fontScale="90000"/>
          </a:bodyPr>
          <a:lstStyle/>
          <a:p>
            <a:pPr algn="ctr"/>
            <a:r>
              <a:rPr lang="en-US" dirty="0"/>
              <a:t>Emergency Regulations / State of Emergency Hurricanes Helene and Milton</a:t>
            </a:r>
          </a:p>
        </p:txBody>
      </p:sp>
      <p:pic>
        <p:nvPicPr>
          <p:cNvPr id="3" name="Picture 2">
            <a:extLst>
              <a:ext uri="{FF2B5EF4-FFF2-40B4-BE49-F238E27FC236}">
                <a16:creationId xmlns:a16="http://schemas.microsoft.com/office/drawing/2014/main" id="{1CD9C5B9-41C1-38F1-3CCD-88962C81C8AB}"/>
              </a:ext>
            </a:extLst>
          </p:cNvPr>
          <p:cNvPicPr>
            <a:picLocks noChangeAspect="1"/>
          </p:cNvPicPr>
          <p:nvPr/>
        </p:nvPicPr>
        <p:blipFill>
          <a:blip r:embed="rId3"/>
          <a:stretch>
            <a:fillRect/>
          </a:stretch>
        </p:blipFill>
        <p:spPr>
          <a:xfrm>
            <a:off x="8919335" y="1626931"/>
            <a:ext cx="2279968" cy="4309258"/>
          </a:xfrm>
          <a:prstGeom prst="rect">
            <a:avLst/>
          </a:prstGeom>
        </p:spPr>
      </p:pic>
    </p:spTree>
    <p:extLst>
      <p:ext uri="{BB962C8B-B14F-4D97-AF65-F5344CB8AC3E}">
        <p14:creationId xmlns:p14="http://schemas.microsoft.com/office/powerpoint/2010/main" val="85131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B681511-8476-5955-FE34-A98EC51E4A01}"/>
              </a:ext>
            </a:extLst>
          </p:cNvPr>
          <p:cNvSpPr>
            <a:spLocks noGrp="1"/>
          </p:cNvSpPr>
          <p:nvPr>
            <p:ph idx="1"/>
          </p:nvPr>
        </p:nvSpPr>
        <p:spPr>
          <a:xfrm>
            <a:off x="680321" y="1317999"/>
            <a:ext cx="10888224" cy="4280530"/>
          </a:xfrm>
        </p:spPr>
        <p:txBody>
          <a:bodyPr>
            <a:normAutofit/>
          </a:bodyPr>
          <a:lstStyle/>
          <a:p>
            <a:pPr algn="ctr"/>
            <a:r>
              <a:rPr lang="en-US" sz="2600" b="1" dirty="0">
                <a:solidFill>
                  <a:srgbClr val="00A0AF"/>
                </a:solidFill>
              </a:rPr>
              <a:t>An Emergency Preparation Guide that includes the Emergency Regulations are sent to all licensed Children’s Centers and Family Child Care Homes at the beginning of hurricane season, then again just before a storm event when possible.</a:t>
            </a:r>
          </a:p>
          <a:p>
            <a:endParaRPr lang="en-US" b="1" dirty="0">
              <a:solidFill>
                <a:srgbClr val="00A0AF"/>
              </a:solidFill>
            </a:endParaRPr>
          </a:p>
          <a:p>
            <a:endParaRPr lang="en-US" b="1" dirty="0">
              <a:solidFill>
                <a:srgbClr val="00A0AF"/>
              </a:solidFill>
            </a:endParaRPr>
          </a:p>
        </p:txBody>
      </p:sp>
      <p:sp>
        <p:nvSpPr>
          <p:cNvPr id="7" name="Title 2">
            <a:extLst>
              <a:ext uri="{FF2B5EF4-FFF2-40B4-BE49-F238E27FC236}">
                <a16:creationId xmlns:a16="http://schemas.microsoft.com/office/drawing/2014/main" id="{0AED8A04-B3FA-414C-87FE-F48211075AAD}"/>
              </a:ext>
            </a:extLst>
          </p:cNvPr>
          <p:cNvSpPr>
            <a:spLocks noGrp="1"/>
          </p:cNvSpPr>
          <p:nvPr>
            <p:ph type="title"/>
          </p:nvPr>
        </p:nvSpPr>
        <p:spPr/>
        <p:txBody>
          <a:bodyPr>
            <a:normAutofit fontScale="90000"/>
          </a:bodyPr>
          <a:lstStyle/>
          <a:p>
            <a:pPr algn="ctr"/>
            <a:r>
              <a:rPr lang="en-US" dirty="0"/>
              <a:t>Emergency Regulations / State of Emergency Hurricanes Helene and Milton</a:t>
            </a:r>
          </a:p>
        </p:txBody>
      </p:sp>
      <p:pic>
        <p:nvPicPr>
          <p:cNvPr id="3" name="Picture 2">
            <a:extLst>
              <a:ext uri="{FF2B5EF4-FFF2-40B4-BE49-F238E27FC236}">
                <a16:creationId xmlns:a16="http://schemas.microsoft.com/office/drawing/2014/main" id="{975B5F16-2D3E-AE40-1F03-608038DA55CE}"/>
              </a:ext>
            </a:extLst>
          </p:cNvPr>
          <p:cNvPicPr>
            <a:picLocks noChangeAspect="1"/>
          </p:cNvPicPr>
          <p:nvPr/>
        </p:nvPicPr>
        <p:blipFill>
          <a:blip r:embed="rId3"/>
          <a:stretch>
            <a:fillRect/>
          </a:stretch>
        </p:blipFill>
        <p:spPr>
          <a:xfrm>
            <a:off x="2511435" y="2939542"/>
            <a:ext cx="2736143" cy="3078679"/>
          </a:xfrm>
          <a:prstGeom prst="rect">
            <a:avLst/>
          </a:prstGeom>
          <a:ln>
            <a:solidFill>
              <a:schemeClr val="tx1"/>
            </a:solidFill>
          </a:ln>
        </p:spPr>
      </p:pic>
      <p:pic>
        <p:nvPicPr>
          <p:cNvPr id="9" name="Picture 8">
            <a:extLst>
              <a:ext uri="{FF2B5EF4-FFF2-40B4-BE49-F238E27FC236}">
                <a16:creationId xmlns:a16="http://schemas.microsoft.com/office/drawing/2014/main" id="{2A9A8B09-4BCF-B3F7-F92F-5410B7FC40C4}"/>
              </a:ext>
            </a:extLst>
          </p:cNvPr>
          <p:cNvPicPr>
            <a:picLocks noChangeAspect="1"/>
          </p:cNvPicPr>
          <p:nvPr/>
        </p:nvPicPr>
        <p:blipFill>
          <a:blip r:embed="rId4"/>
          <a:stretch>
            <a:fillRect/>
          </a:stretch>
        </p:blipFill>
        <p:spPr>
          <a:xfrm>
            <a:off x="6349134" y="2939542"/>
            <a:ext cx="2736143" cy="3040159"/>
          </a:xfrm>
          <a:prstGeom prst="rect">
            <a:avLst/>
          </a:prstGeom>
          <a:ln>
            <a:solidFill>
              <a:schemeClr val="tx1"/>
            </a:solidFill>
          </a:ln>
        </p:spPr>
      </p:pic>
    </p:spTree>
    <p:extLst>
      <p:ext uri="{BB962C8B-B14F-4D97-AF65-F5344CB8AC3E}">
        <p14:creationId xmlns:p14="http://schemas.microsoft.com/office/powerpoint/2010/main" val="183907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B681511-8476-5955-FE34-A98EC51E4A01}"/>
              </a:ext>
            </a:extLst>
          </p:cNvPr>
          <p:cNvSpPr>
            <a:spLocks noGrp="1"/>
          </p:cNvSpPr>
          <p:nvPr>
            <p:ph idx="1"/>
          </p:nvPr>
        </p:nvSpPr>
        <p:spPr>
          <a:xfrm>
            <a:off x="680321" y="1648807"/>
            <a:ext cx="10888224" cy="4500324"/>
          </a:xfrm>
        </p:spPr>
        <p:txBody>
          <a:bodyPr>
            <a:normAutofit/>
          </a:bodyPr>
          <a:lstStyle/>
          <a:p>
            <a:r>
              <a:rPr lang="en-US" b="1" dirty="0">
                <a:solidFill>
                  <a:srgbClr val="00A0AF"/>
                </a:solidFill>
              </a:rPr>
              <a:t>Emergency Regulations are used when there is </a:t>
            </a:r>
            <a:r>
              <a:rPr lang="en-US" b="1" u="sng" dirty="0">
                <a:solidFill>
                  <a:srgbClr val="00A0AF"/>
                </a:solidFill>
              </a:rPr>
              <a:t>State of Emergency in Pinellas County</a:t>
            </a:r>
            <a:r>
              <a:rPr lang="en-US" b="1" dirty="0">
                <a:solidFill>
                  <a:srgbClr val="00A0AF"/>
                </a:solidFill>
              </a:rPr>
              <a:t> that affects the normal operations of Children’s Centers and/or Family Child Care Homes.</a:t>
            </a:r>
          </a:p>
          <a:p>
            <a:endParaRPr lang="en-US" b="1" dirty="0">
              <a:solidFill>
                <a:srgbClr val="00A0AF"/>
              </a:solidFill>
            </a:endParaRPr>
          </a:p>
          <a:p>
            <a:endParaRPr lang="en-US" b="1" dirty="0">
              <a:solidFill>
                <a:srgbClr val="00A0AF"/>
              </a:solidFill>
            </a:endParaRPr>
          </a:p>
          <a:p>
            <a:r>
              <a:rPr lang="en-US" b="1" dirty="0">
                <a:solidFill>
                  <a:srgbClr val="00A0AF"/>
                </a:solidFill>
              </a:rPr>
              <a:t>Examples Include:</a:t>
            </a:r>
          </a:p>
          <a:p>
            <a:pPr marL="457200" indent="-457200">
              <a:buFont typeface="Arial" panose="020B0604020202020204" pitchFamily="34" charset="0"/>
              <a:buChar char="•"/>
            </a:pPr>
            <a:r>
              <a:rPr lang="en-US" b="1" dirty="0">
                <a:solidFill>
                  <a:srgbClr val="00A0AF"/>
                </a:solidFill>
              </a:rPr>
              <a:t>Broad Power or Utility Outages</a:t>
            </a:r>
          </a:p>
          <a:p>
            <a:pPr marL="457200" indent="-457200">
              <a:buFont typeface="Arial" panose="020B0604020202020204" pitchFamily="34" charset="0"/>
              <a:buChar char="•"/>
            </a:pPr>
            <a:r>
              <a:rPr lang="en-US" b="1" dirty="0">
                <a:solidFill>
                  <a:srgbClr val="00A0AF"/>
                </a:solidFill>
              </a:rPr>
              <a:t>Terrorist or Man-Made Events</a:t>
            </a:r>
          </a:p>
          <a:p>
            <a:pPr marL="457200" indent="-457200">
              <a:buFont typeface="Arial" panose="020B0604020202020204" pitchFamily="34" charset="0"/>
              <a:buChar char="•"/>
            </a:pPr>
            <a:r>
              <a:rPr lang="en-US" b="1" dirty="0">
                <a:solidFill>
                  <a:srgbClr val="00A0AF"/>
                </a:solidFill>
              </a:rPr>
              <a:t>Natural Disasters such as Tropical Storms or Hurricanes</a:t>
            </a:r>
          </a:p>
          <a:p>
            <a:endParaRPr lang="en-US" b="1" dirty="0">
              <a:solidFill>
                <a:srgbClr val="00A0AF"/>
              </a:solidFill>
            </a:endParaRPr>
          </a:p>
          <a:p>
            <a:endParaRPr lang="en-US" b="1" dirty="0">
              <a:solidFill>
                <a:srgbClr val="00A0AF"/>
              </a:solidFill>
            </a:endParaRPr>
          </a:p>
        </p:txBody>
      </p:sp>
      <p:sp>
        <p:nvSpPr>
          <p:cNvPr id="7" name="Title 2">
            <a:extLst>
              <a:ext uri="{FF2B5EF4-FFF2-40B4-BE49-F238E27FC236}">
                <a16:creationId xmlns:a16="http://schemas.microsoft.com/office/drawing/2014/main" id="{0AED8A04-B3FA-414C-87FE-F48211075AAD}"/>
              </a:ext>
            </a:extLst>
          </p:cNvPr>
          <p:cNvSpPr>
            <a:spLocks noGrp="1"/>
          </p:cNvSpPr>
          <p:nvPr>
            <p:ph type="title"/>
          </p:nvPr>
        </p:nvSpPr>
        <p:spPr/>
        <p:txBody>
          <a:bodyPr>
            <a:normAutofit fontScale="90000"/>
          </a:bodyPr>
          <a:lstStyle/>
          <a:p>
            <a:pPr algn="ctr"/>
            <a:r>
              <a:rPr lang="en-US" dirty="0"/>
              <a:t>Emergency Regulations / State of Emergency Hurricanes Helene and Milton</a:t>
            </a:r>
          </a:p>
        </p:txBody>
      </p:sp>
      <p:pic>
        <p:nvPicPr>
          <p:cNvPr id="3" name="Picture 2">
            <a:extLst>
              <a:ext uri="{FF2B5EF4-FFF2-40B4-BE49-F238E27FC236}">
                <a16:creationId xmlns:a16="http://schemas.microsoft.com/office/drawing/2014/main" id="{E154BECE-753C-5649-34FF-AA1BACC0E2EF}"/>
              </a:ext>
            </a:extLst>
          </p:cNvPr>
          <p:cNvPicPr>
            <a:picLocks noChangeAspect="1"/>
          </p:cNvPicPr>
          <p:nvPr/>
        </p:nvPicPr>
        <p:blipFill>
          <a:blip r:embed="rId3"/>
          <a:stretch>
            <a:fillRect/>
          </a:stretch>
        </p:blipFill>
        <p:spPr>
          <a:xfrm>
            <a:off x="7189366" y="2965860"/>
            <a:ext cx="3707934" cy="2054321"/>
          </a:xfrm>
          <a:prstGeom prst="rect">
            <a:avLst/>
          </a:prstGeom>
        </p:spPr>
      </p:pic>
    </p:spTree>
    <p:extLst>
      <p:ext uri="{BB962C8B-B14F-4D97-AF65-F5344CB8AC3E}">
        <p14:creationId xmlns:p14="http://schemas.microsoft.com/office/powerpoint/2010/main" val="1228474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B681511-8476-5955-FE34-A98EC51E4A01}"/>
              </a:ext>
            </a:extLst>
          </p:cNvPr>
          <p:cNvSpPr>
            <a:spLocks noGrp="1"/>
          </p:cNvSpPr>
          <p:nvPr>
            <p:ph idx="1"/>
          </p:nvPr>
        </p:nvSpPr>
        <p:spPr>
          <a:xfrm>
            <a:off x="6258188" y="1832406"/>
            <a:ext cx="5511567" cy="4280530"/>
          </a:xfrm>
        </p:spPr>
        <p:txBody>
          <a:bodyPr>
            <a:normAutofit/>
          </a:bodyPr>
          <a:lstStyle/>
          <a:p>
            <a:r>
              <a:rPr lang="en-US" b="1" dirty="0">
                <a:solidFill>
                  <a:srgbClr val="00A0AF"/>
                </a:solidFill>
              </a:rPr>
              <a:t>Once the local Pinellas County State of Emergency has ceased, the PCLB Executive Director can choose to allow an extension of the Emergency Regulations on a case-by-case basis to continue safe operations of Children’s Centers and Homes.</a:t>
            </a:r>
          </a:p>
          <a:p>
            <a:endParaRPr lang="en-US" b="1" dirty="0">
              <a:solidFill>
                <a:srgbClr val="00A0AF"/>
              </a:solidFill>
            </a:endParaRPr>
          </a:p>
        </p:txBody>
      </p:sp>
      <p:sp>
        <p:nvSpPr>
          <p:cNvPr id="7" name="Title 2">
            <a:extLst>
              <a:ext uri="{FF2B5EF4-FFF2-40B4-BE49-F238E27FC236}">
                <a16:creationId xmlns:a16="http://schemas.microsoft.com/office/drawing/2014/main" id="{0AED8A04-B3FA-414C-87FE-F48211075AAD}"/>
              </a:ext>
            </a:extLst>
          </p:cNvPr>
          <p:cNvSpPr>
            <a:spLocks noGrp="1"/>
          </p:cNvSpPr>
          <p:nvPr>
            <p:ph type="title"/>
          </p:nvPr>
        </p:nvSpPr>
        <p:spPr/>
        <p:txBody>
          <a:bodyPr>
            <a:normAutofit fontScale="90000"/>
          </a:bodyPr>
          <a:lstStyle/>
          <a:p>
            <a:pPr algn="ctr"/>
            <a:r>
              <a:rPr lang="en-US" dirty="0"/>
              <a:t>Emergency Regulations / State of Emergency Hurricanes Helene and Milton</a:t>
            </a:r>
          </a:p>
        </p:txBody>
      </p:sp>
      <p:pic>
        <p:nvPicPr>
          <p:cNvPr id="3" name="Picture 2">
            <a:extLst>
              <a:ext uri="{FF2B5EF4-FFF2-40B4-BE49-F238E27FC236}">
                <a16:creationId xmlns:a16="http://schemas.microsoft.com/office/drawing/2014/main" id="{1D9B99D9-2AA5-3D86-6E30-BA336651E241}"/>
              </a:ext>
            </a:extLst>
          </p:cNvPr>
          <p:cNvPicPr>
            <a:picLocks noChangeAspect="1"/>
          </p:cNvPicPr>
          <p:nvPr/>
        </p:nvPicPr>
        <p:blipFill>
          <a:blip r:embed="rId3"/>
          <a:stretch>
            <a:fillRect/>
          </a:stretch>
        </p:blipFill>
        <p:spPr>
          <a:xfrm>
            <a:off x="152545" y="1832406"/>
            <a:ext cx="5781269" cy="3553326"/>
          </a:xfrm>
          <a:prstGeom prst="rect">
            <a:avLst/>
          </a:prstGeom>
        </p:spPr>
      </p:pic>
    </p:spTree>
    <p:extLst>
      <p:ext uri="{BB962C8B-B14F-4D97-AF65-F5344CB8AC3E}">
        <p14:creationId xmlns:p14="http://schemas.microsoft.com/office/powerpoint/2010/main" val="300706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B681511-8476-5955-FE34-A98EC51E4A01}"/>
              </a:ext>
            </a:extLst>
          </p:cNvPr>
          <p:cNvSpPr>
            <a:spLocks noGrp="1"/>
          </p:cNvSpPr>
          <p:nvPr>
            <p:ph idx="1"/>
          </p:nvPr>
        </p:nvSpPr>
        <p:spPr/>
        <p:txBody>
          <a:bodyPr>
            <a:normAutofit/>
          </a:bodyPr>
          <a:lstStyle/>
          <a:p>
            <a:r>
              <a:rPr lang="en-US" b="1" dirty="0">
                <a:solidFill>
                  <a:srgbClr val="00A0AF"/>
                </a:solidFill>
              </a:rPr>
              <a:t>In the event a Children’s Center is unable to use their current licensed space due to damage, an extended field trip plan may be implemented.  This allows programs to use an alternate location under the same license number.</a:t>
            </a:r>
          </a:p>
          <a:p>
            <a:endParaRPr lang="en-US" b="1" dirty="0">
              <a:solidFill>
                <a:srgbClr val="00A0AF"/>
              </a:solidFill>
            </a:endParaRPr>
          </a:p>
          <a:p>
            <a:r>
              <a:rPr lang="en-US" b="1" dirty="0">
                <a:solidFill>
                  <a:srgbClr val="00A0AF"/>
                </a:solidFill>
              </a:rPr>
              <a:t>Benefit:</a:t>
            </a:r>
          </a:p>
          <a:p>
            <a:pPr marL="457200" indent="-457200">
              <a:buFont typeface="Arial" panose="020B0604020202020204" pitchFamily="34" charset="0"/>
              <a:buChar char="•"/>
            </a:pPr>
            <a:r>
              <a:rPr lang="en-US" b="1" dirty="0">
                <a:solidFill>
                  <a:srgbClr val="00A0AF"/>
                </a:solidFill>
              </a:rPr>
              <a:t>No additional license processing time or fees incurred</a:t>
            </a:r>
          </a:p>
          <a:p>
            <a:pPr marL="457200" indent="-457200">
              <a:buFont typeface="Arial" panose="020B0604020202020204" pitchFamily="34" charset="0"/>
              <a:buChar char="•"/>
            </a:pPr>
            <a:r>
              <a:rPr lang="en-US" b="1" dirty="0">
                <a:solidFill>
                  <a:srgbClr val="00A0AF"/>
                </a:solidFill>
              </a:rPr>
              <a:t>Keeps funding streams in place for programs and families</a:t>
            </a:r>
          </a:p>
          <a:p>
            <a:pPr marL="457200" indent="-457200">
              <a:buFont typeface="Arial" panose="020B0604020202020204" pitchFamily="34" charset="0"/>
              <a:buChar char="•"/>
            </a:pPr>
            <a:r>
              <a:rPr lang="en-US" b="1" dirty="0">
                <a:solidFill>
                  <a:srgbClr val="00A0AF"/>
                </a:solidFill>
              </a:rPr>
              <a:t>No need to seek student transfers from the Early Learning Coalition (ELC)</a:t>
            </a:r>
          </a:p>
          <a:p>
            <a:pPr marL="457200" indent="-457200">
              <a:buFont typeface="Arial" panose="020B0604020202020204" pitchFamily="34" charset="0"/>
              <a:buChar char="•"/>
            </a:pPr>
            <a:endParaRPr lang="en-US" b="1" dirty="0">
              <a:solidFill>
                <a:srgbClr val="00A0AF"/>
              </a:solidFill>
            </a:endParaRPr>
          </a:p>
        </p:txBody>
      </p:sp>
      <p:sp>
        <p:nvSpPr>
          <p:cNvPr id="7" name="Title 2">
            <a:extLst>
              <a:ext uri="{FF2B5EF4-FFF2-40B4-BE49-F238E27FC236}">
                <a16:creationId xmlns:a16="http://schemas.microsoft.com/office/drawing/2014/main" id="{0AED8A04-B3FA-414C-87FE-F48211075AAD}"/>
              </a:ext>
            </a:extLst>
          </p:cNvPr>
          <p:cNvSpPr>
            <a:spLocks noGrp="1"/>
          </p:cNvSpPr>
          <p:nvPr>
            <p:ph type="title"/>
          </p:nvPr>
        </p:nvSpPr>
        <p:spPr/>
        <p:txBody>
          <a:bodyPr>
            <a:normAutofit fontScale="90000"/>
          </a:bodyPr>
          <a:lstStyle/>
          <a:p>
            <a:pPr algn="ctr"/>
            <a:r>
              <a:rPr lang="en-US" dirty="0"/>
              <a:t>Emergency Regulations / State of Emergency Hurricanes Helene and Milton</a:t>
            </a:r>
          </a:p>
        </p:txBody>
      </p:sp>
    </p:spTree>
    <p:extLst>
      <p:ext uri="{BB962C8B-B14F-4D97-AF65-F5344CB8AC3E}">
        <p14:creationId xmlns:p14="http://schemas.microsoft.com/office/powerpoint/2010/main" val="3509759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B681511-8476-5955-FE34-A98EC51E4A01}"/>
              </a:ext>
            </a:extLst>
          </p:cNvPr>
          <p:cNvSpPr>
            <a:spLocks noGrp="1"/>
          </p:cNvSpPr>
          <p:nvPr>
            <p:ph idx="1"/>
          </p:nvPr>
        </p:nvSpPr>
        <p:spPr>
          <a:xfrm>
            <a:off x="4119807" y="1472845"/>
            <a:ext cx="3287672" cy="600979"/>
          </a:xfrm>
        </p:spPr>
        <p:txBody>
          <a:bodyPr>
            <a:normAutofit/>
          </a:bodyPr>
          <a:lstStyle/>
          <a:p>
            <a:r>
              <a:rPr lang="en-US" sz="3000" b="1" dirty="0">
                <a:solidFill>
                  <a:srgbClr val="00A0AF"/>
                </a:solidFill>
              </a:rPr>
              <a:t>Current Status</a:t>
            </a:r>
          </a:p>
          <a:p>
            <a:pPr marL="457200" indent="-457200">
              <a:buFont typeface="Arial" panose="020B0604020202020204" pitchFamily="34" charset="0"/>
              <a:buChar char="•"/>
            </a:pPr>
            <a:endParaRPr lang="en-US" b="1" dirty="0">
              <a:solidFill>
                <a:srgbClr val="00A0AF"/>
              </a:solidFill>
            </a:endParaRPr>
          </a:p>
        </p:txBody>
      </p:sp>
      <p:sp>
        <p:nvSpPr>
          <p:cNvPr id="7" name="Title 2">
            <a:extLst>
              <a:ext uri="{FF2B5EF4-FFF2-40B4-BE49-F238E27FC236}">
                <a16:creationId xmlns:a16="http://schemas.microsoft.com/office/drawing/2014/main" id="{0AED8A04-B3FA-414C-87FE-F48211075AAD}"/>
              </a:ext>
            </a:extLst>
          </p:cNvPr>
          <p:cNvSpPr>
            <a:spLocks noGrp="1"/>
          </p:cNvSpPr>
          <p:nvPr>
            <p:ph type="title"/>
          </p:nvPr>
        </p:nvSpPr>
        <p:spPr/>
        <p:txBody>
          <a:bodyPr>
            <a:normAutofit fontScale="90000"/>
          </a:bodyPr>
          <a:lstStyle/>
          <a:p>
            <a:pPr algn="ctr"/>
            <a:r>
              <a:rPr lang="en-US" dirty="0"/>
              <a:t>Emergency Regulations / State of Emergency Hurricanes Helene and Milton</a:t>
            </a:r>
          </a:p>
        </p:txBody>
      </p:sp>
      <p:sp>
        <p:nvSpPr>
          <p:cNvPr id="3" name="TextBox 2">
            <a:extLst>
              <a:ext uri="{FF2B5EF4-FFF2-40B4-BE49-F238E27FC236}">
                <a16:creationId xmlns:a16="http://schemas.microsoft.com/office/drawing/2014/main" id="{1A288AC1-06C1-9541-EFB2-AB9E4B4C4AE6}"/>
              </a:ext>
            </a:extLst>
          </p:cNvPr>
          <p:cNvSpPr txBox="1"/>
          <p:nvPr/>
        </p:nvSpPr>
        <p:spPr>
          <a:xfrm>
            <a:off x="680321" y="2228670"/>
            <a:ext cx="4931158" cy="3416320"/>
          </a:xfrm>
          <a:prstGeom prst="rect">
            <a:avLst/>
          </a:prstGeom>
          <a:noFill/>
          <a:ln>
            <a:solidFill>
              <a:schemeClr val="tx1"/>
            </a:solidFill>
          </a:ln>
        </p:spPr>
        <p:txBody>
          <a:bodyPr wrap="square" rtlCol="0">
            <a:spAutoFit/>
          </a:bodyPr>
          <a:lstStyle/>
          <a:p>
            <a:r>
              <a:rPr lang="en-US" sz="2200" b="1" u="sng" dirty="0">
                <a:solidFill>
                  <a:srgbClr val="00A0AF"/>
                </a:solidFill>
              </a:rPr>
              <a:t>Children’s Centers</a:t>
            </a:r>
          </a:p>
          <a:p>
            <a:r>
              <a:rPr lang="en-US" sz="2200" b="1" u="sng" dirty="0">
                <a:solidFill>
                  <a:srgbClr val="00A0AF"/>
                </a:solidFill>
              </a:rPr>
              <a:t> </a:t>
            </a:r>
          </a:p>
          <a:p>
            <a:r>
              <a:rPr lang="en-US" sz="2200" b="1" u="sng" dirty="0">
                <a:solidFill>
                  <a:srgbClr val="00A0AF"/>
                </a:solidFill>
              </a:rPr>
              <a:t>17 Total Closed:</a:t>
            </a:r>
          </a:p>
          <a:p>
            <a:r>
              <a:rPr lang="en-US" sz="2200" b="1" dirty="0">
                <a:solidFill>
                  <a:srgbClr val="00A0AF"/>
                </a:solidFill>
              </a:rPr>
              <a:t>1 - Drop-in or as-needed status</a:t>
            </a:r>
          </a:p>
          <a:p>
            <a:r>
              <a:rPr lang="en-US" sz="2200" b="1" dirty="0">
                <a:solidFill>
                  <a:srgbClr val="00A0AF"/>
                </a:solidFill>
              </a:rPr>
              <a:t>1 - Closed permanently</a:t>
            </a:r>
            <a:endParaRPr lang="en-US" sz="2200" b="1" u="sng" dirty="0">
              <a:solidFill>
                <a:srgbClr val="00A0AF"/>
              </a:solidFill>
            </a:endParaRPr>
          </a:p>
          <a:p>
            <a:r>
              <a:rPr lang="en-US" sz="2200" b="1" dirty="0">
                <a:solidFill>
                  <a:srgbClr val="00A0AF"/>
                </a:solidFill>
              </a:rPr>
              <a:t>5 - Relocated to other sites</a:t>
            </a:r>
          </a:p>
          <a:p>
            <a:r>
              <a:rPr lang="en-US" sz="2200" b="1" dirty="0">
                <a:solidFill>
                  <a:srgbClr val="00A0AF"/>
                </a:solidFill>
              </a:rPr>
              <a:t>10 - Permanent field trips</a:t>
            </a:r>
          </a:p>
          <a:p>
            <a:endParaRPr lang="en-US" sz="2200" b="1" dirty="0">
              <a:solidFill>
                <a:srgbClr val="00A0AF"/>
              </a:solidFill>
            </a:endParaRPr>
          </a:p>
          <a:p>
            <a:r>
              <a:rPr lang="en-US" sz="2200" b="1" dirty="0">
                <a:solidFill>
                  <a:srgbClr val="00A0AF"/>
                </a:solidFill>
              </a:rPr>
              <a:t>Multiple sites- playground closures</a:t>
            </a:r>
          </a:p>
          <a:p>
            <a:endParaRPr lang="en-US" dirty="0"/>
          </a:p>
        </p:txBody>
      </p:sp>
      <p:sp>
        <p:nvSpPr>
          <p:cNvPr id="4" name="TextBox 3">
            <a:extLst>
              <a:ext uri="{FF2B5EF4-FFF2-40B4-BE49-F238E27FC236}">
                <a16:creationId xmlns:a16="http://schemas.microsoft.com/office/drawing/2014/main" id="{9749233B-9EF7-492C-B231-C2963351D6B3}"/>
              </a:ext>
            </a:extLst>
          </p:cNvPr>
          <p:cNvSpPr txBox="1"/>
          <p:nvPr/>
        </p:nvSpPr>
        <p:spPr>
          <a:xfrm>
            <a:off x="6333688" y="2228671"/>
            <a:ext cx="4931158" cy="2400657"/>
          </a:xfrm>
          <a:prstGeom prst="rect">
            <a:avLst/>
          </a:prstGeom>
          <a:noFill/>
          <a:ln>
            <a:solidFill>
              <a:schemeClr val="tx1"/>
            </a:solidFill>
          </a:ln>
        </p:spPr>
        <p:txBody>
          <a:bodyPr wrap="none" rtlCol="0">
            <a:spAutoFit/>
          </a:bodyPr>
          <a:lstStyle/>
          <a:p>
            <a:r>
              <a:rPr lang="en-US" sz="2200" b="1" u="sng" dirty="0">
                <a:solidFill>
                  <a:srgbClr val="00A0AF"/>
                </a:solidFill>
              </a:rPr>
              <a:t>Family Child Care Homes</a:t>
            </a:r>
          </a:p>
          <a:p>
            <a:endParaRPr lang="en-US" sz="2200" b="1" dirty="0">
              <a:solidFill>
                <a:srgbClr val="00A0AF"/>
              </a:solidFill>
            </a:endParaRPr>
          </a:p>
          <a:p>
            <a:r>
              <a:rPr lang="en-US" sz="2200" b="1" dirty="0">
                <a:solidFill>
                  <a:srgbClr val="00A0AF"/>
                </a:solidFill>
              </a:rPr>
              <a:t>7 - Closed temporarily</a:t>
            </a:r>
          </a:p>
          <a:p>
            <a:r>
              <a:rPr lang="en-US" sz="2200" b="1" dirty="0">
                <a:solidFill>
                  <a:srgbClr val="00A0AF"/>
                </a:solidFill>
              </a:rPr>
              <a:t>0 - Closed permanently</a:t>
            </a:r>
          </a:p>
          <a:p>
            <a:endParaRPr lang="en-US" sz="2200" b="1" dirty="0">
              <a:solidFill>
                <a:srgbClr val="00A0AF"/>
              </a:solidFill>
            </a:endParaRPr>
          </a:p>
          <a:p>
            <a:r>
              <a:rPr lang="en-US" sz="2200" b="1" dirty="0">
                <a:solidFill>
                  <a:srgbClr val="00A0AF"/>
                </a:solidFill>
              </a:rPr>
              <a:t>Multiple sites- playground closures</a:t>
            </a:r>
          </a:p>
          <a:p>
            <a:endParaRPr lang="en-US" dirty="0"/>
          </a:p>
        </p:txBody>
      </p:sp>
    </p:spTree>
    <p:extLst>
      <p:ext uri="{BB962C8B-B14F-4D97-AF65-F5344CB8AC3E}">
        <p14:creationId xmlns:p14="http://schemas.microsoft.com/office/powerpoint/2010/main" val="2575502903"/>
      </p:ext>
    </p:extLst>
  </p:cSld>
  <p:clrMapOvr>
    <a:masterClrMapping/>
  </p:clrMapOvr>
</p:sld>
</file>

<file path=ppt/theme/theme1.xml><?xml version="1.0" encoding="utf-8"?>
<a:theme xmlns:a="http://schemas.openxmlformats.org/drawingml/2006/main" name="Office Theme">
  <a:themeElements>
    <a:clrScheme name="FDOH COLORS">
      <a:dk1>
        <a:srgbClr val="000000"/>
      </a:dk1>
      <a:lt1>
        <a:srgbClr val="FFFFFF"/>
      </a:lt1>
      <a:dk2>
        <a:srgbClr val="6D6E71"/>
      </a:dk2>
      <a:lt2>
        <a:srgbClr val="E7E6E6"/>
      </a:lt2>
      <a:accent1>
        <a:srgbClr val="00A0AF"/>
      </a:accent1>
      <a:accent2>
        <a:srgbClr val="F78E1E"/>
      </a:accent2>
      <a:accent3>
        <a:srgbClr val="FFDD00"/>
      </a:accent3>
      <a:accent4>
        <a:srgbClr val="FFF797"/>
      </a:accent4>
      <a:accent5>
        <a:srgbClr val="7ED0E0"/>
      </a:accent5>
      <a:accent6>
        <a:srgbClr val="FFFFFF"/>
      </a:accent6>
      <a:hlink>
        <a:srgbClr val="0563C1"/>
      </a:hlink>
      <a:folHlink>
        <a:srgbClr val="314F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BR Presentation 2018-2019 House Health Care October 2017" id="{1B430638-5FF5-467E-BDE4-07FE6A413B85}" vid="{B1C51724-9329-4282-970F-F210334DD2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ct:contentTypeSchema xmlns:ct="http://schemas.microsoft.com/office/2006/metadata/contentType" xmlns:ma="http://schemas.microsoft.com/office/2006/metadata/properties/metaAttributes" ct:_="" ma:_="" ma:contentTypeName="Document" ma:contentTypeID="0x010100F55E47596845C541B79B208BA8569347" ma:contentTypeVersion="23" ma:contentTypeDescription="Create a new document." ma:contentTypeScope="" ma:versionID="cb586af431287317a155b26fb3a37169">
  <xsd:schema xmlns:xsd="http://www.w3.org/2001/XMLSchema" xmlns:xs="http://www.w3.org/2001/XMLSchema" xmlns:p="http://schemas.microsoft.com/office/2006/metadata/properties" xmlns:ns2="014991d5-81ea-4cbf-a3aa-6360975b438d" xmlns:ns3="6e4f23eb-659b-43cc-9196-3a811e25533f" targetNamespace="http://schemas.microsoft.com/office/2006/metadata/properties" ma:root="true" ma:fieldsID="f91f57c8bf84771d1d2cf3be403ac02a" ns2:_="" ns3:_="">
    <xsd:import namespace="014991d5-81ea-4cbf-a3aa-6360975b438d"/>
    <xsd:import namespace="6e4f23eb-659b-43cc-9196-3a811e25533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4991d5-81ea-4cbf-a3aa-6360975b438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e4f23eb-659b-43cc-9196-3a811e25533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14991d5-81ea-4cbf-a3aa-6360975b438d">
      <UserInfo>
        <DisplayName>Wachira, Mary M</DisplayName>
        <AccountId>7102</AccountId>
        <AccountType/>
      </UserInfo>
    </SharedWithUsers>
  </documentManagement>
</p:properties>
</file>

<file path=customXml/itemProps1.xml><?xml version="1.0" encoding="utf-8"?>
<ds:datastoreItem xmlns:ds="http://schemas.openxmlformats.org/officeDocument/2006/customXml" ds:itemID="{2EDD45F4-2945-4E7C-85D5-120F00D15100}">
  <ds:schemaRefs>
    <ds:schemaRef ds:uri="http://schemas.microsoft.com/sharepoint/v3/contenttype/forms"/>
  </ds:schemaRefs>
</ds:datastoreItem>
</file>

<file path=customXml/itemProps2.xml><?xml version="1.0" encoding="utf-8"?>
<ds:datastoreItem xmlns:ds="http://schemas.openxmlformats.org/officeDocument/2006/customXml" ds:itemID="{A697DD17-B617-4D34-BDF3-44A24B7542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4991d5-81ea-4cbf-a3aa-6360975b438d"/>
    <ds:schemaRef ds:uri="6e4f23eb-659b-43cc-9196-3a811e2553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77DC1F-5DBD-4DD5-B036-381D66BEB518}">
  <ds:schemaRefs>
    <ds:schemaRef ds:uri="http://schemas.microsoft.com/office/2006/documentManagement/types"/>
    <ds:schemaRef ds:uri="http://schemas.microsoft.com/office/2006/metadata/properties"/>
    <ds:schemaRef ds:uri="http://schemas.openxmlformats.org/package/2006/metadata/core-properties"/>
    <ds:schemaRef ds:uri="014991d5-81ea-4cbf-a3aa-6360975b438d"/>
    <ds:schemaRef ds:uri="http://purl.org/dc/dcmitype/"/>
    <ds:schemaRef ds:uri="http://purl.org/dc/elements/1.1/"/>
    <ds:schemaRef ds:uri="http://purl.org/dc/terms/"/>
    <ds:schemaRef ds:uri="http://www.w3.org/XML/1998/namespace"/>
    <ds:schemaRef ds:uri="http://schemas.microsoft.com/office/infopath/2007/PartnerControls"/>
    <ds:schemaRef ds:uri="6e4f23eb-659b-43cc-9196-3a811e25533f"/>
  </ds:schemaRefs>
</ds:datastoreItem>
</file>

<file path=docProps/app.xml><?xml version="1.0" encoding="utf-8"?>
<Properties xmlns="http://schemas.openxmlformats.org/officeDocument/2006/extended-properties" xmlns:vt="http://schemas.openxmlformats.org/officeDocument/2006/docPropsVTypes">
  <Template>LBR Presentation 2018-2019 House Health Care October 2017</Template>
  <TotalTime>23777</TotalTime>
  <Words>1075</Words>
  <Application>Microsoft Office PowerPoint</Application>
  <PresentationFormat>Widescreen</PresentationFormat>
  <Paragraphs>159</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Arial Black</vt:lpstr>
      <vt:lpstr>Calibri</vt:lpstr>
      <vt:lpstr>Office Theme</vt:lpstr>
      <vt:lpstr>Florida Department of Health</vt:lpstr>
      <vt:lpstr>Emergency Regulations / State of Emergency Hurricanes Helene and Milton</vt:lpstr>
      <vt:lpstr>Emergency Regulations / State of Emergency Hurricanes Helene and Milton</vt:lpstr>
      <vt:lpstr>Emergency Regulations / State of Emergency Hurricanes Helene and Milton</vt:lpstr>
      <vt:lpstr>Emergency Regulations / State of Emergency Hurricanes Helene and Milton</vt:lpstr>
      <vt:lpstr>Emergency Regulations / State of Emergency Hurricanes Helene and Milton</vt:lpstr>
      <vt:lpstr>Emergency Regulations / State of Emergency Hurricanes Helene and Milton</vt:lpstr>
      <vt:lpstr>Emergency Regulations / State of Emergency Hurricanes Helene and Milton</vt:lpstr>
      <vt:lpstr>Emergency Regulations / State of Emergency Hurricanes Helene and Milton</vt:lpstr>
      <vt:lpstr>Emergency Regulations / State of Emergency Hurricanes Helene and Milton</vt:lpstr>
      <vt:lpstr>Emergency Regulations / State of Emergency Hurricanes Helene and Milton</vt:lpstr>
      <vt:lpstr>Emergency Regulations / State of Emergency Hurricanes Helene and Milton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DOH PowerPoint Template</dc:title>
  <dc:creator>Gentle, Ty</dc:creator>
  <cp:lastModifiedBy>Kirouac, Karen M</cp:lastModifiedBy>
  <cp:revision>169</cp:revision>
  <cp:lastPrinted>2024-11-13T17:58:57Z</cp:lastPrinted>
  <dcterms:created xsi:type="dcterms:W3CDTF">2017-10-03T17:39:10Z</dcterms:created>
  <dcterms:modified xsi:type="dcterms:W3CDTF">2024-11-13T18:07:13Z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0x010100F55E47596845C541B79B208BA8569347</vt:lpwstr>
  </property>
</Properties>
</file>